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drawings/drawing4.xml" ContentType="application/vnd.openxmlformats-officedocument.drawingml.chartshape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rawings/drawing5.xml" ContentType="application/vnd.openxmlformats-officedocument.drawingml.chartshapes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4" r:id="rId2"/>
  </p:sldMasterIdLst>
  <p:sldIdLst>
    <p:sldId id="284" r:id="rId3"/>
    <p:sldId id="315" r:id="rId4"/>
    <p:sldId id="316" r:id="rId5"/>
    <p:sldId id="273" r:id="rId6"/>
    <p:sldId id="308" r:id="rId7"/>
    <p:sldId id="297" r:id="rId8"/>
    <p:sldId id="317" r:id="rId9"/>
    <p:sldId id="285" r:id="rId10"/>
    <p:sldId id="272" r:id="rId11"/>
    <p:sldId id="274" r:id="rId12"/>
    <p:sldId id="275" r:id="rId13"/>
    <p:sldId id="265" r:id="rId14"/>
    <p:sldId id="277" r:id="rId15"/>
    <p:sldId id="279" r:id="rId16"/>
    <p:sldId id="280" r:id="rId17"/>
    <p:sldId id="281" r:id="rId18"/>
    <p:sldId id="282" r:id="rId19"/>
    <p:sldId id="283" r:id="rId20"/>
    <p:sldId id="286" r:id="rId21"/>
    <p:sldId id="319" r:id="rId22"/>
    <p:sldId id="309" r:id="rId23"/>
    <p:sldId id="310" r:id="rId24"/>
    <p:sldId id="311" r:id="rId25"/>
    <p:sldId id="287" r:id="rId26"/>
    <p:sldId id="296" r:id="rId27"/>
    <p:sldId id="298" r:id="rId28"/>
    <p:sldId id="299" r:id="rId29"/>
    <p:sldId id="300" r:id="rId30"/>
    <p:sldId id="301" r:id="rId31"/>
    <p:sldId id="302" r:id="rId32"/>
    <p:sldId id="303" r:id="rId33"/>
    <p:sldId id="294" r:id="rId34"/>
    <p:sldId id="312" r:id="rId35"/>
    <p:sldId id="288" r:id="rId36"/>
    <p:sldId id="306" r:id="rId37"/>
    <p:sldId id="320" r:id="rId38"/>
    <p:sldId id="304" r:id="rId39"/>
    <p:sldId id="307" r:id="rId40"/>
    <p:sldId id="293" r:id="rId41"/>
    <p:sldId id="313" r:id="rId42"/>
    <p:sldId id="295" r:id="rId43"/>
    <p:sldId id="314" r:id="rId44"/>
    <p:sldId id="318" r:id="rId45"/>
  </p:sldIdLst>
  <p:sldSz cx="12192000" cy="6858000"/>
  <p:notesSz cx="6858000" cy="9144000"/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FBC"/>
    <a:srgbClr val="429A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12" autoAdjust="0"/>
    <p:restoredTop sz="97846" autoAdjust="0"/>
  </p:normalViewPr>
  <p:slideViewPr>
    <p:cSldViewPr snapToGrid="0" snapToObjects="1">
      <p:cViewPr>
        <p:scale>
          <a:sx n="76" d="100"/>
          <a:sy n="76" d="100"/>
        </p:scale>
        <p:origin x="-750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Libro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Libro2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Hoja_de_c_lculo_de_Microsoft_Excel1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F:\PARA%20TRASPARENCIA\ESTA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F:\PARA%20TRASPARENCIA\ESTA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F:\PARA%20TRASPARENCIA\ESTA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F:\PARA%20TRASPARENCIA\ESTA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F:\PARA%20TRASPARENCIA\ESTA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PARA%20TRASPARENCIA\ESTA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PARA%20TRASPARENCIA\ESTA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889745969154787"/>
          <c:y val="0.13177272099537213"/>
          <c:w val="0.48728643869544624"/>
          <c:h val="0.77376404841356539"/>
        </c:manualLayout>
      </c:layout>
      <c:doughnutChart>
        <c:varyColors val="1"/>
        <c:ser>
          <c:idx val="0"/>
          <c:order val="0"/>
          <c:dLbls>
            <c:dLbl>
              <c:idx val="0"/>
              <c:layout>
                <c:manualLayout>
                  <c:x val="2.5877082837737955E-2"/>
                  <c:y val="-0.1296296296296296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2,93 %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1DBF-4804-B9C6-743331DE606C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b="1"/>
                      <a:t>92,29%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DBF-4804-B9C6-743331DE606C}"/>
                </c:ext>
              </c:extLst>
            </c:dLbl>
            <c:dLbl>
              <c:idx val="2"/>
              <c:layout>
                <c:manualLayout>
                  <c:x val="-6.2536283524533387E-2"/>
                  <c:y val="-0.1250000000000000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4,78%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1DBF-4804-B9C6-743331DE606C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s-BO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Hoja1!$D$36:$F$36</c:f>
              <c:strCache>
                <c:ptCount val="3"/>
                <c:pt idx="0">
                  <c:v>ABANDONO </c:v>
                </c:pt>
                <c:pt idx="1">
                  <c:v>PROMOCIÓN </c:v>
                </c:pt>
                <c:pt idx="2">
                  <c:v>REPROBACIÓN </c:v>
                </c:pt>
              </c:strCache>
            </c:strRef>
          </c:cat>
          <c:val>
            <c:numRef>
              <c:f>Hoja1!$D$37:$F$37</c:f>
              <c:numCache>
                <c:formatCode>General</c:formatCode>
                <c:ptCount val="3"/>
                <c:pt idx="0">
                  <c:v>2</c:v>
                </c:pt>
                <c:pt idx="1">
                  <c:v>92</c:v>
                </c:pt>
                <c:pt idx="2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DBF-4804-B9C6-743331DE606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5421926833172587E-2"/>
          <c:y val="0.38423146978853634"/>
          <c:w val="0.92457807316682739"/>
          <c:h val="0.5073432799217262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Hoja1!$C$45</c:f>
              <c:strCache>
                <c:ptCount val="1"/>
                <c:pt idx="0">
                  <c:v>REZAGO ESCOLAR </c:v>
                </c:pt>
              </c:strCache>
            </c:strRef>
          </c:tx>
          <c:invertIfNegative val="0"/>
          <c:dLbls>
            <c:delete val="1"/>
          </c:dLbls>
          <c:val>
            <c:numRef>
              <c:f>Hoja1!$C$46</c:f>
              <c:numCache>
                <c:formatCode>General</c:formatCode>
                <c:ptCount val="1"/>
                <c:pt idx="0">
                  <c:v>18.64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FEC-465A-AE62-02394743E4B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529797120"/>
        <c:axId val="58445760"/>
        <c:axId val="0"/>
      </c:bar3DChart>
      <c:catAx>
        <c:axId val="529797120"/>
        <c:scaling>
          <c:orientation val="minMax"/>
        </c:scaling>
        <c:delete val="1"/>
        <c:axPos val="b"/>
        <c:majorTickMark val="none"/>
        <c:minorTickMark val="none"/>
        <c:tickLblPos val="nextTo"/>
        <c:crossAx val="58445760"/>
        <c:crosses val="autoZero"/>
        <c:auto val="1"/>
        <c:lblAlgn val="ctr"/>
        <c:lblOffset val="100"/>
        <c:noMultiLvlLbl val="0"/>
      </c:catAx>
      <c:valAx>
        <c:axId val="584457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29797120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INSCRITOS</a:t>
            </a:r>
          </a:p>
        </c:rich>
      </c:tx>
      <c:layout>
        <c:manualLayout>
          <c:xMode val="edge"/>
          <c:yMode val="edge"/>
          <c:x val="0.4407889280194327"/>
          <c:y val="2.777777777777777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Hoja1!$C$3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104-4F05-AC7D-DEE682F0B9B7}"/>
              </c:ext>
            </c:extLst>
          </c:dPt>
          <c:dPt>
            <c:idx val="1"/>
            <c:bubble3D val="0"/>
            <c:spPr>
              <a:solidFill>
                <a:schemeClr val="accent1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104-4F05-AC7D-DEE682F0B9B7}"/>
              </c:ext>
            </c:extLst>
          </c:dPt>
          <c:dPt>
            <c:idx val="2"/>
            <c:bubble3D val="0"/>
            <c:spPr>
              <a:solidFill>
                <a:schemeClr val="accent1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104-4F05-AC7D-DEE682F0B9B7}"/>
              </c:ext>
            </c:extLst>
          </c:dPt>
          <c:dPt>
            <c:idx val="3"/>
            <c:bubble3D val="0"/>
            <c:spPr>
              <a:solidFill>
                <a:schemeClr val="accent1">
                  <a:tint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104-4F05-AC7D-DEE682F0B9B7}"/>
              </c:ext>
            </c:extLst>
          </c:dPt>
          <c:dPt>
            <c:idx val="4"/>
            <c:bubble3D val="0"/>
            <c:spPr>
              <a:solidFill>
                <a:schemeClr val="accent1">
                  <a:tint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104-4F05-AC7D-DEE682F0B9B7}"/>
              </c:ext>
            </c:extLst>
          </c:dPt>
          <c:dPt>
            <c:idx val="5"/>
            <c:bubble3D val="0"/>
            <c:spPr>
              <a:solidFill>
                <a:schemeClr val="accent1">
                  <a:tint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104-4F05-AC7D-DEE682F0B9B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Hoja1!$B$4:$B$9</c:f>
              <c:strCache>
                <c:ptCount val="6"/>
                <c:pt idx="0">
                  <c:v>Educación Primaria  </c:v>
                </c:pt>
                <c:pt idx="1">
                  <c:v>Educacion Secundaria </c:v>
                </c:pt>
                <c:pt idx="2">
                  <c:v>Educacion Técnica </c:v>
                </c:pt>
                <c:pt idx="3">
                  <c:v>Educacion Especial </c:v>
                </c:pt>
                <c:pt idx="4">
                  <c:v>Educacion permanente </c:v>
                </c:pt>
                <c:pt idx="5">
                  <c:v>SPCC</c:v>
                </c:pt>
              </c:strCache>
            </c:strRef>
          </c:cat>
          <c:val>
            <c:numRef>
              <c:f>Hoja1!$C$4:$C$9</c:f>
              <c:numCache>
                <c:formatCode>#,##0</c:formatCode>
                <c:ptCount val="6"/>
                <c:pt idx="0">
                  <c:v>411</c:v>
                </c:pt>
                <c:pt idx="1">
                  <c:v>7256</c:v>
                </c:pt>
                <c:pt idx="2">
                  <c:v>16870</c:v>
                </c:pt>
                <c:pt idx="3" formatCode="General">
                  <c:v>1025</c:v>
                </c:pt>
                <c:pt idx="4" formatCode="General">
                  <c:v>9261</c:v>
                </c:pt>
                <c:pt idx="5" formatCode="General">
                  <c:v>1000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C104-4F05-AC7D-DEE682F0B9B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864252666460177"/>
          <c:y val="0.78587853601633129"/>
          <c:w val="0.72513835454729525"/>
          <c:h val="0.186343686205890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200">
                <a:solidFill>
                  <a:srgbClr val="002060"/>
                </a:solidFill>
              </a:rPr>
              <a:t>COBERTURA DE ESTUDIANTES </a:t>
            </a:r>
          </a:p>
          <a:p>
            <a:pPr>
              <a:defRPr/>
            </a:pPr>
            <a:r>
              <a:rPr lang="en-US" sz="2200">
                <a:solidFill>
                  <a:srgbClr val="002060"/>
                </a:solidFill>
              </a:rPr>
              <a:t>INSCRITOS 2025 </a:t>
            </a:r>
          </a:p>
        </c:rich>
      </c:tx>
      <c:layout>
        <c:manualLayout>
          <c:xMode val="edge"/>
          <c:yMode val="edge"/>
          <c:x val="0.30283981299212598"/>
          <c:y val="8.3400438538281715E-3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cantidad </c:v>
                </c:pt>
              </c:strCache>
            </c:strRef>
          </c:tx>
          <c:dPt>
            <c:idx val="0"/>
            <c:bubble3D val="0"/>
            <c:explosion val="1"/>
            <c:extLst xmlns:c16r2="http://schemas.microsoft.com/office/drawing/2015/06/chart">
              <c:ext xmlns:c16="http://schemas.microsoft.com/office/drawing/2014/chart" uri="{C3380CC4-5D6E-409C-BE32-E72D297353CC}">
                <c16:uniqueId val="{00000000-E850-472C-908E-DAC8AF95B98F}"/>
              </c:ext>
            </c:extLst>
          </c:dPt>
          <c:dPt>
            <c:idx val="1"/>
            <c:bubble3D val="0"/>
            <c:spPr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B3D-4BC0-B0B0-9883B4808475}"/>
              </c:ext>
            </c:extLst>
          </c:dPt>
          <c:cat>
            <c:strRef>
              <c:f>Hoja1!$A$2:$A$5</c:f>
              <c:strCache>
                <c:ptCount val="3"/>
                <c:pt idx="0">
                  <c:v>Intitutos TT Fiscales y convenio 3105</c:v>
                </c:pt>
                <c:pt idx="1">
                  <c:v>Intitutos TT Privado 927</c:v>
                </c:pt>
                <c:pt idx="2">
                  <c:v>Institutos Artísticos 1419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3105</c:v>
                </c:pt>
                <c:pt idx="1">
                  <c:v>927</c:v>
                </c:pt>
                <c:pt idx="2">
                  <c:v>1419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8B1-4D61-87D6-07D3B253D7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62843307086614175"/>
          <c:y val="0.36458587591750585"/>
          <c:w val="0.36219192913385828"/>
          <c:h val="0.4003778907988132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BO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824815160901448E-2"/>
          <c:y val="0.13526074880212169"/>
          <c:w val="0.52274949373555402"/>
          <c:h val="0.69619636982345734"/>
        </c:manualLayout>
      </c:layout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Hoja2!$C$6:$E$6</c:f>
              <c:strCache>
                <c:ptCount val="3"/>
                <c:pt idx="0">
                  <c:v>INICIAL </c:v>
                </c:pt>
                <c:pt idx="1">
                  <c:v>PRIMARIA</c:v>
                </c:pt>
                <c:pt idx="2">
                  <c:v>SECUNDARIA</c:v>
                </c:pt>
              </c:strCache>
            </c:strRef>
          </c:cat>
          <c:val>
            <c:numRef>
              <c:f>Hoja2!$C$7:$E$7</c:f>
              <c:numCache>
                <c:formatCode>General</c:formatCode>
                <c:ptCount val="3"/>
                <c:pt idx="0">
                  <c:v>15.425000000000001</c:v>
                </c:pt>
                <c:pt idx="1">
                  <c:v>75.566000000000003</c:v>
                </c:pt>
                <c:pt idx="2">
                  <c:v>62.127000000000002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543-4248-A8F7-27768591C00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BO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Hoja1!$D$75</c:f>
              <c:strCache>
                <c:ptCount val="1"/>
                <c:pt idx="0">
                  <c:v>DOCENTES PERTINENTES EN EDUCACIÓN REGULAR 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84 %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557-47EA-8BBE-8FAA90F0DE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Hoja1!$D$76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57-47EA-8BBE-8FAA90F0DE8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529556992"/>
        <c:axId val="545040064"/>
      </c:barChart>
      <c:catAx>
        <c:axId val="529556992"/>
        <c:scaling>
          <c:orientation val="minMax"/>
        </c:scaling>
        <c:delete val="1"/>
        <c:axPos val="b"/>
        <c:majorTickMark val="none"/>
        <c:minorTickMark val="none"/>
        <c:tickLblPos val="nextTo"/>
        <c:crossAx val="545040064"/>
        <c:crosses val="autoZero"/>
        <c:auto val="1"/>
        <c:lblAlgn val="ctr"/>
        <c:lblOffset val="100"/>
        <c:noMultiLvlLbl val="0"/>
      </c:catAx>
      <c:valAx>
        <c:axId val="5450400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29556992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33"/>
    </mc:Choice>
    <mc:Fallback>
      <c:style val="33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Hoja1!$D$84</c:f>
              <c:strCache>
                <c:ptCount val="1"/>
                <c:pt idx="0">
                  <c:v>% de docentes pertinentes con formación post gradual en educación regular </c:v>
                </c:pt>
              </c:strCache>
            </c:strRef>
          </c:tx>
          <c:invertIfNegative val="0"/>
          <c:val>
            <c:numRef>
              <c:f>Hoja1!$D$85</c:f>
              <c:numCache>
                <c:formatCode>0%</c:formatCode>
                <c:ptCount val="1"/>
                <c:pt idx="0">
                  <c:v>0.23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5F6-4D36-9556-40847F0ECC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6396928"/>
        <c:axId val="545041792"/>
        <c:axId val="0"/>
      </c:bar3DChart>
      <c:catAx>
        <c:axId val="86396928"/>
        <c:scaling>
          <c:orientation val="minMax"/>
        </c:scaling>
        <c:delete val="1"/>
        <c:axPos val="b"/>
        <c:majorTickMark val="out"/>
        <c:minorTickMark val="none"/>
        <c:tickLblPos val="nextTo"/>
        <c:crossAx val="545041792"/>
        <c:crosses val="autoZero"/>
        <c:auto val="1"/>
        <c:lblAlgn val="ctr"/>
        <c:lblOffset val="100"/>
        <c:noMultiLvlLbl val="0"/>
      </c:catAx>
      <c:valAx>
        <c:axId val="54504179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863969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noFill/>
  </c:sp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Hoja1!$D$93</c:f>
              <c:strCache>
                <c:ptCount val="1"/>
                <c:pt idx="0">
                  <c:v>Porcentaje de maestros del nivel secundario con formación para el Bachillerato Técnico Humanístico.</c:v>
                </c:pt>
              </c:strCache>
            </c:strRef>
          </c:tx>
          <c:invertIfNegative val="0"/>
          <c:val>
            <c:numRef>
              <c:f>Hoja1!$D$94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695-4EE6-A25E-385483B357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5492992"/>
        <c:axId val="545038336"/>
      </c:barChart>
      <c:catAx>
        <c:axId val="545492992"/>
        <c:scaling>
          <c:orientation val="minMax"/>
        </c:scaling>
        <c:delete val="1"/>
        <c:axPos val="b"/>
        <c:majorTickMark val="none"/>
        <c:minorTickMark val="none"/>
        <c:tickLblPos val="nextTo"/>
        <c:crossAx val="545038336"/>
        <c:crosses val="autoZero"/>
        <c:auto val="1"/>
        <c:lblAlgn val="ctr"/>
        <c:lblOffset val="100"/>
        <c:noMultiLvlLbl val="0"/>
      </c:catAx>
      <c:valAx>
        <c:axId val="5450383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5454929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BO" sz="1600" b="1"/>
              <a:t>18,5 %</a:t>
            </a:r>
          </a:p>
        </c:rich>
      </c:tx>
      <c:layout>
        <c:manualLayout>
          <c:xMode val="edge"/>
          <c:yMode val="edge"/>
          <c:x val="0.7037847769028871"/>
          <c:y val="0.20370370370370369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Hoja1!$D$101</c:f>
              <c:strCache>
                <c:ptCount val="1"/>
                <c:pt idx="0">
                  <c:v>Porcentaje de unidades educativas con BTH</c:v>
                </c:pt>
              </c:strCache>
            </c:strRef>
          </c:tx>
          <c:invertIfNegative val="0"/>
          <c:val>
            <c:numRef>
              <c:f>Hoja1!$D$102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1DC-4A19-A931-B3B99BBA28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5494528"/>
        <c:axId val="545045824"/>
      </c:barChart>
      <c:catAx>
        <c:axId val="545494528"/>
        <c:scaling>
          <c:orientation val="minMax"/>
        </c:scaling>
        <c:delete val="1"/>
        <c:axPos val="b"/>
        <c:majorTickMark val="out"/>
        <c:minorTickMark val="none"/>
        <c:tickLblPos val="nextTo"/>
        <c:crossAx val="545045824"/>
        <c:crosses val="autoZero"/>
        <c:auto val="1"/>
        <c:lblAlgn val="ctr"/>
        <c:lblOffset val="100"/>
        <c:noMultiLvlLbl val="0"/>
      </c:catAx>
      <c:valAx>
        <c:axId val="545045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4549452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200"/>
            </a:pPr>
            <a:endParaRPr lang="es-BO"/>
          </a:p>
        </c:txPr>
      </c:legendEntry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Hoja1!$D$114</c:f>
              <c:strCache>
                <c:ptCount val="1"/>
                <c:pt idx="0">
                  <c:v>•Desarrollar el encuentro de maestros y maestras educa innova departamental y nacional (fase departamental)</c:v>
                </c:pt>
              </c:strCache>
            </c:strRef>
          </c:tx>
          <c:invertIfNegative val="0"/>
          <c:val>
            <c:numRef>
              <c:f>Hoja1!$D$115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76-4262-B47F-3760233F1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5854976"/>
        <c:axId val="545368896"/>
      </c:barChart>
      <c:catAx>
        <c:axId val="545854976"/>
        <c:scaling>
          <c:orientation val="minMax"/>
        </c:scaling>
        <c:delete val="1"/>
        <c:axPos val="b"/>
        <c:majorTickMark val="out"/>
        <c:minorTickMark val="none"/>
        <c:tickLblPos val="nextTo"/>
        <c:crossAx val="545368896"/>
        <c:crosses val="autoZero"/>
        <c:auto val="1"/>
        <c:lblAlgn val="ctr"/>
        <c:lblOffset val="100"/>
        <c:noMultiLvlLbl val="0"/>
      </c:catAx>
      <c:valAx>
        <c:axId val="545368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458549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Hoja1!$D$124</c:f>
              <c:strCache>
                <c:ptCount val="1"/>
                <c:pt idx="0">
                  <c:v>% de maestros que imparten formación en lengua originaria en educación regular</c:v>
                </c:pt>
              </c:strCache>
            </c:strRef>
          </c:tx>
          <c:invertIfNegative val="0"/>
          <c:val>
            <c:numRef>
              <c:f>Hoja1!$D$125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53F-41E2-8C75-D9C6A899AF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6074112"/>
        <c:axId val="545367168"/>
      </c:barChart>
      <c:catAx>
        <c:axId val="546074112"/>
        <c:scaling>
          <c:orientation val="minMax"/>
        </c:scaling>
        <c:delete val="1"/>
        <c:axPos val="b"/>
        <c:majorTickMark val="out"/>
        <c:minorTickMark val="none"/>
        <c:tickLblPos val="nextTo"/>
        <c:crossAx val="545367168"/>
        <c:crosses val="autoZero"/>
        <c:auto val="1"/>
        <c:lblAlgn val="ctr"/>
        <c:lblOffset val="100"/>
        <c:noMultiLvlLbl val="0"/>
      </c:catAx>
      <c:valAx>
        <c:axId val="5453671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460741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BO"/>
              <a:t>51 %</a:t>
            </a:r>
          </a:p>
        </c:rich>
      </c:tx>
      <c:layout>
        <c:manualLayout>
          <c:xMode val="edge"/>
          <c:yMode val="edge"/>
          <c:x val="0.74114695340501791"/>
          <c:y val="0.22222222222222221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Hoja1!$D$132</c:f>
              <c:strCache>
                <c:ptCount val="1"/>
                <c:pt idx="0">
                  <c:v>%  de estudiantes que reciben formación en lengua originaria, en educación regular</c:v>
                </c:pt>
              </c:strCache>
            </c:strRef>
          </c:tx>
          <c:invertIfNegative val="0"/>
          <c:val>
            <c:numRef>
              <c:f>Hoja1!$D$133</c:f>
              <c:numCache>
                <c:formatCode>General</c:formatCode>
                <c:ptCount val="1"/>
                <c:pt idx="0">
                  <c:v>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EE7-4D04-B992-5E8816AE0E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6107392"/>
        <c:axId val="545369472"/>
      </c:barChart>
      <c:catAx>
        <c:axId val="546107392"/>
        <c:scaling>
          <c:orientation val="minMax"/>
        </c:scaling>
        <c:delete val="0"/>
        <c:axPos val="b"/>
        <c:majorTickMark val="out"/>
        <c:minorTickMark val="none"/>
        <c:tickLblPos val="nextTo"/>
        <c:crossAx val="545369472"/>
        <c:crosses val="autoZero"/>
        <c:auto val="1"/>
        <c:lblAlgn val="ctr"/>
        <c:lblOffset val="100"/>
        <c:noMultiLvlLbl val="0"/>
      </c:catAx>
      <c:valAx>
        <c:axId val="5453694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461073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30799059830781"/>
          <c:y val="3.7534398590925534E-2"/>
          <c:w val="0.87769205216535429"/>
          <c:h val="0.466941644100514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cat>
            <c:strRef>
              <c:f>Hoja1!$A$2:$A$18</c:f>
              <c:strCache>
                <c:ptCount val="17"/>
                <c:pt idx="0">
                  <c:v>3 P.DIEGO IGNACIO </c:v>
                </c:pt>
                <c:pt idx="1">
                  <c:v>57 JOSE CASTILLO</c:v>
                </c:pt>
                <c:pt idx="2">
                  <c:v>255 INCOS BENI</c:v>
                </c:pt>
                <c:pt idx="3">
                  <c:v>205 ITSA RIBERALTA</c:v>
                </c:pt>
                <c:pt idx="4">
                  <c:v>76 INCOS GUAYARAMERIN</c:v>
                </c:pt>
                <c:pt idx="5">
                  <c:v>30 AGRO INDUSTRIAL YUCUMO</c:v>
                </c:pt>
                <c:pt idx="6">
                  <c:v>10 KATHERI  TEKAWITHA</c:v>
                </c:pt>
                <c:pt idx="7">
                  <c:v>67 INCOS SANTA ANA</c:v>
                </c:pt>
                <c:pt idx="8">
                  <c:v>21 MUNDO DE LA COMPUTADORA</c:v>
                </c:pt>
                <c:pt idx="9">
                  <c:v>65 INTLIB</c:v>
                </c:pt>
                <c:pt idx="10">
                  <c:v>13 SISCOTRI</c:v>
                </c:pt>
                <c:pt idx="11">
                  <c:v>15 CET BENI</c:v>
                </c:pt>
                <c:pt idx="12">
                  <c:v>12 INFOCAL BENI</c:v>
                </c:pt>
                <c:pt idx="13">
                  <c:v>20 ITC RIBERALTA</c:v>
                </c:pt>
                <c:pt idx="14">
                  <c:v>9 IFA EDELMIRA LIMPIAS</c:v>
                </c:pt>
                <c:pt idx="15">
                  <c:v>11 IFA ARNALDO LIJERON CASANOVAS </c:v>
                </c:pt>
                <c:pt idx="16">
                  <c:v>3 IFA SAN IGNACIO DE MOXOS </c:v>
                </c:pt>
              </c:strCache>
            </c:strRef>
          </c:cat>
          <c:val>
            <c:numRef>
              <c:f>Hoja1!$B$2:$B$18</c:f>
              <c:numCache>
                <c:formatCode>General</c:formatCode>
                <c:ptCount val="17"/>
                <c:pt idx="0">
                  <c:v>3</c:v>
                </c:pt>
                <c:pt idx="1">
                  <c:v>57</c:v>
                </c:pt>
                <c:pt idx="2">
                  <c:v>255</c:v>
                </c:pt>
                <c:pt idx="3">
                  <c:v>205</c:v>
                </c:pt>
                <c:pt idx="4">
                  <c:v>76</c:v>
                </c:pt>
                <c:pt idx="5">
                  <c:v>30</c:v>
                </c:pt>
                <c:pt idx="6">
                  <c:v>10</c:v>
                </c:pt>
                <c:pt idx="7">
                  <c:v>67</c:v>
                </c:pt>
                <c:pt idx="8">
                  <c:v>21</c:v>
                </c:pt>
                <c:pt idx="9">
                  <c:v>65</c:v>
                </c:pt>
                <c:pt idx="10">
                  <c:v>13</c:v>
                </c:pt>
                <c:pt idx="11">
                  <c:v>15</c:v>
                </c:pt>
                <c:pt idx="12">
                  <c:v>12</c:v>
                </c:pt>
                <c:pt idx="13">
                  <c:v>20</c:v>
                </c:pt>
                <c:pt idx="14">
                  <c:v>9</c:v>
                </c:pt>
                <c:pt idx="15">
                  <c:v>11</c:v>
                </c:pt>
                <c:pt idx="16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059-4CF7-8359-3841453BF3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7550592"/>
        <c:axId val="636159680"/>
      </c:barChart>
      <c:catAx>
        <c:axId val="6375505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636159680"/>
        <c:crosses val="autoZero"/>
        <c:auto val="1"/>
        <c:lblAlgn val="ctr"/>
        <c:lblOffset val="100"/>
        <c:noMultiLvlLbl val="0"/>
      </c:catAx>
      <c:valAx>
        <c:axId val="6361596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375505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BO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Hoja1!$F$7</c:f>
              <c:strCache>
                <c:ptCount val="1"/>
                <c:pt idx="0">
                  <c:v>RECURSOS PROPIOS</c:v>
                </c:pt>
              </c:strCache>
            </c:strRef>
          </c:tx>
          <c:dLbls>
            <c:dLbl>
              <c:idx val="0"/>
              <c:layout>
                <c:manualLayout>
                  <c:x val="6.6627987291062341E-2"/>
                  <c:y val="2.9790168428760295E-3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/>
                      </a:solidFill>
                    </a:defRPr>
                  </a:pPr>
                  <a:endParaRPr lang="es-B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8F2-46DE-9967-4B32A11F335C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/>
                      <a:t>983.566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8F2-46DE-9967-4B32A11F335C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/>
                      <a:t>261.880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38F2-46DE-9967-4B32A11F335C}"/>
                </c:ext>
              </c:extLst>
            </c:dLbl>
            <c:dLbl>
              <c:idx val="3"/>
              <c:layout>
                <c:manualLayout>
                  <c:x val="-2.8702267479722928E-2"/>
                  <c:y val="-9.8508207735562674E-3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tx1"/>
                        </a:solidFill>
                      </a:defRPr>
                    </a:pPr>
                    <a:r>
                      <a:rPr lang="en-US"/>
                      <a:t>68.410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8F2-46DE-9967-4B32A11F33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Hoja1!$E$8:$E$11</c:f>
              <c:strCache>
                <c:ptCount val="4"/>
                <c:pt idx="0">
                  <c:v>2  OTROS SERVICIOS PERSONALES</c:v>
                </c:pt>
                <c:pt idx="1">
                  <c:v>4  BIENES Y SERVICIOS</c:v>
                </c:pt>
                <c:pt idx="2">
                  <c:v>5  SERVICIOS BASICOS</c:v>
                </c:pt>
                <c:pt idx="3">
                  <c:v>6  ACTIVOS FIJOS</c:v>
                </c:pt>
              </c:strCache>
            </c:strRef>
          </c:cat>
          <c:val>
            <c:numRef>
              <c:f>Hoja1!$F$8:$F$11</c:f>
              <c:numCache>
                <c:formatCode>#,##0.00</c:formatCode>
                <c:ptCount val="4"/>
                <c:pt idx="0">
                  <c:v>0</c:v>
                </c:pt>
                <c:pt idx="1">
                  <c:v>983566</c:v>
                </c:pt>
                <c:pt idx="2">
                  <c:v>261880</c:v>
                </c:pt>
                <c:pt idx="3">
                  <c:v>68410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8F2-46DE-9967-4B32A11F335C}"/>
            </c:ext>
          </c:extLst>
        </c:ser>
        <c:ser>
          <c:idx val="1"/>
          <c:order val="1"/>
          <c:tx>
            <c:strRef>
              <c:f>Hoja1!$G$7</c:f>
              <c:strCache>
                <c:ptCount val="1"/>
                <c:pt idx="0">
                  <c:v>TRANSFERENCIAS T.G.N.</c:v>
                </c:pt>
              </c:strCache>
            </c:strRef>
          </c:tx>
          <c:cat>
            <c:strRef>
              <c:f>Hoja1!$E$8:$E$11</c:f>
              <c:strCache>
                <c:ptCount val="4"/>
                <c:pt idx="0">
                  <c:v>2  OTROS SERVICIOS PERSONALES</c:v>
                </c:pt>
                <c:pt idx="1">
                  <c:v>4  BIENES Y SERVICIOS</c:v>
                </c:pt>
                <c:pt idx="2">
                  <c:v>5  SERVICIOS BASICOS</c:v>
                </c:pt>
                <c:pt idx="3">
                  <c:v>6  ACTIVOS FIJOS</c:v>
                </c:pt>
              </c:strCache>
            </c:strRef>
          </c:cat>
          <c:val>
            <c:numRef>
              <c:f>Hoja1!$G$8:$G$11</c:f>
              <c:numCache>
                <c:formatCode>#,##0.00</c:formatCode>
                <c:ptCount val="4"/>
                <c:pt idx="0">
                  <c:v>36000</c:v>
                </c:pt>
                <c:pt idx="1">
                  <c:v>351217</c:v>
                </c:pt>
                <c:pt idx="2" formatCode="General">
                  <c:v>0</c:v>
                </c:pt>
                <c:pt idx="3">
                  <c:v>140000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8F2-46DE-9967-4B32A11F33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layout>
        <c:manualLayout>
          <c:xMode val="edge"/>
          <c:yMode val="edge"/>
          <c:x val="0.19262221514152483"/>
          <c:y val="2.7777777777777776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Hoja1!$G$7</c:f>
              <c:strCache>
                <c:ptCount val="1"/>
                <c:pt idx="0">
                  <c:v>TRANSFERENCIAS T.G.N.</c:v>
                </c:pt>
              </c:strCache>
            </c:strRef>
          </c:tx>
          <c:dLbls>
            <c:dLbl>
              <c:idx val="0"/>
              <c:layout>
                <c:manualLayout>
                  <c:x val="7.3301277021316832E-4"/>
                  <c:y val="3.999291937351733E-3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tx1"/>
                        </a:solidFill>
                      </a:defRPr>
                    </a:pPr>
                    <a:r>
                      <a:rPr lang="en-US">
                        <a:solidFill>
                          <a:schemeClr val="tx1"/>
                        </a:solidFill>
                      </a:rPr>
                      <a:t>36.000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79BA-41F3-A4FB-7713C43B3953}"/>
                </c:ext>
              </c:extLst>
            </c:dLbl>
            <c:dLbl>
              <c:idx val="1"/>
              <c:layout>
                <c:manualLayout>
                  <c:x val="-0.20843296101093381"/>
                  <c:y val="-0.1475227936724706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/>
                      <a:t>351.217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9BA-41F3-A4FB-7713C43B3953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en-US"/>
                      <a:t>140.000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79BA-41F3-A4FB-7713C43B395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Hoja1!$E$8:$E$11</c:f>
              <c:strCache>
                <c:ptCount val="4"/>
                <c:pt idx="0">
                  <c:v>2  OTROS SERVICIOS PERSONALES</c:v>
                </c:pt>
                <c:pt idx="1">
                  <c:v>4  BIENES Y SERVICIOS</c:v>
                </c:pt>
                <c:pt idx="2">
                  <c:v>5  SERVICIOS BASICOS</c:v>
                </c:pt>
                <c:pt idx="3">
                  <c:v>6  ACTIVOS FIJOS</c:v>
                </c:pt>
              </c:strCache>
            </c:strRef>
          </c:cat>
          <c:val>
            <c:numRef>
              <c:f>Hoja1!$G$8:$G$11</c:f>
              <c:numCache>
                <c:formatCode>#,##0.00</c:formatCode>
                <c:ptCount val="4"/>
                <c:pt idx="0">
                  <c:v>36000</c:v>
                </c:pt>
                <c:pt idx="1">
                  <c:v>351217</c:v>
                </c:pt>
                <c:pt idx="2" formatCode="General">
                  <c:v>0</c:v>
                </c:pt>
                <c:pt idx="3">
                  <c:v>140000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9BA-41F3-A4FB-7713C43B3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BO" sz="2200" b="1">
                <a:solidFill>
                  <a:schemeClr val="accent1">
                    <a:lumMod val="50000"/>
                  </a:schemeClr>
                </a:solidFill>
              </a:rPr>
              <a:t>FUENTES</a:t>
            </a:r>
            <a:r>
              <a:rPr lang="es-BO" sz="2200" b="1" baseline="0">
                <a:solidFill>
                  <a:schemeClr val="accent1">
                    <a:lumMod val="50000"/>
                  </a:schemeClr>
                </a:solidFill>
              </a:rPr>
              <a:t> DE FINANCIAMIENTO</a:t>
            </a:r>
            <a:endParaRPr lang="es-BO" sz="2200" b="1">
              <a:solidFill>
                <a:schemeClr val="accent1">
                  <a:lumMod val="50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4170759013042"/>
          <c:y val="0.20814523184601924"/>
          <c:w val="0.81388293052978622"/>
          <c:h val="0.6674595363079615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A69B-45B1-A6E2-7FEDD7C777CC}"/>
              </c:ext>
            </c:extLst>
          </c:dPt>
          <c:dPt>
            <c:idx val="1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69B-45B1-A6E2-7FEDD7C777CC}"/>
              </c:ext>
            </c:extLst>
          </c:dPt>
          <c:dLbls>
            <c:dLbl>
              <c:idx val="0"/>
              <c:layout>
                <c:manualLayout>
                  <c:x val="-1.9431977252843395E-2"/>
                  <c:y val="6.018518518518501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69B-45B1-A6E2-7FEDD7C777CC}"/>
                </c:ext>
              </c:extLst>
            </c:dLbl>
            <c:dLbl>
              <c:idx val="1"/>
              <c:layout>
                <c:manualLayout>
                  <c:x val="-4.352277490629939E-2"/>
                  <c:y val="-6.4272000560244263E-2"/>
                </c:manualLayout>
              </c:layout>
              <c:tx>
                <c:rich>
                  <a:bodyPr/>
                  <a:lstStyle/>
                  <a:p>
                    <a:r>
                      <a:rPr lang="es-MX"/>
                      <a:t>Fuente 41 Transferencias T.G.N.
29%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69B-45B1-A6E2-7FEDD7C777CC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[Diapositivas.xlsx]Hoja1!$G$18:$G$19</c:f>
              <c:strCache>
                <c:ptCount val="2"/>
                <c:pt idx="0">
                  <c:v>Fuente 20 Recursos Propios</c:v>
                </c:pt>
                <c:pt idx="1">
                  <c:v>Fuente 41 Transferencias T.G.N.</c:v>
                </c:pt>
              </c:strCache>
            </c:strRef>
          </c:cat>
          <c:val>
            <c:numRef>
              <c:f>[Diapositivas.xlsx]Hoja1!$H$18:$H$19</c:f>
              <c:numCache>
                <c:formatCode>0.00</c:formatCode>
                <c:ptCount val="2"/>
                <c:pt idx="0">
                  <c:v>71.363601551921079</c:v>
                </c:pt>
                <c:pt idx="1">
                  <c:v>28.636398448078921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69B-45B1-A6E2-7FEDD7C77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B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/>
              <a:t>COMPOSICIÓN PORCENTUAL DEL PRESUPUESTO POR GRUPO DE GASTO</a:t>
            </a:r>
          </a:p>
        </c:rich>
      </c:tx>
      <c:layout>
        <c:manualLayout>
          <c:xMode val="edge"/>
          <c:yMode val="edge"/>
          <c:x val="0.11411111111111109"/>
          <c:y val="2.7777777777777776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583333333333334E-2"/>
          <c:y val="0.2962091717701954"/>
          <c:w val="0.81388888888888888"/>
          <c:h val="0.5982298046077573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F0-4CE0-9849-5C3EBD899D4D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74F0-4CE0-9849-5C3EBD899D4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74F0-4CE0-9849-5C3EBD899D4D}"/>
              </c:ext>
            </c:extLst>
          </c:dPt>
          <c:dPt>
            <c:idx val="3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F0-4CE0-9849-5C3EBD899D4D}"/>
              </c:ext>
            </c:extLst>
          </c:dPt>
          <c:dLbls>
            <c:dLbl>
              <c:idx val="0"/>
              <c:layout>
                <c:manualLayout>
                  <c:x val="0.30478393120433528"/>
                  <c:y val="-8.9073581776555368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OTROS SERVICIOS PERSONALES
</a:t>
                    </a:r>
                    <a:r>
                      <a:rPr lang="en-US" dirty="0" smtClean="0"/>
                      <a:t>2%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F0-4CE0-9849-5C3EBD899D4D}"/>
                </c:ext>
              </c:extLst>
            </c:dLbl>
            <c:dLbl>
              <c:idx val="1"/>
              <c:layout>
                <c:manualLayout>
                  <c:x val="6.9444444444444448E-2"/>
                  <c:y val="3.703703703703703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4F0-4CE0-9849-5C3EBD899D4D}"/>
                </c:ext>
              </c:extLst>
            </c:dLbl>
            <c:dLbl>
              <c:idx val="2"/>
              <c:layout>
                <c:manualLayout>
                  <c:x val="-9.0298556430446195E-2"/>
                  <c:y val="9.712367590601193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4F0-4CE0-9849-5C3EBD899D4D}"/>
                </c:ext>
              </c:extLst>
            </c:dLbl>
            <c:dLbl>
              <c:idx val="3"/>
              <c:layout>
                <c:manualLayout>
                  <c:x val="-0.20555555555555555"/>
                  <c:y val="-1.469580807503333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4F0-4CE0-9849-5C3EBD899D4D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[Diapositivas.xlsx]Hoja1!$C$29:$C$32</c:f>
              <c:strCache>
                <c:ptCount val="4"/>
                <c:pt idx="0">
                  <c:v>OTROS SERVICIOS PERSONALES</c:v>
                </c:pt>
                <c:pt idx="1">
                  <c:v>BIENES Y SERVICIOS </c:v>
                </c:pt>
                <c:pt idx="2">
                  <c:v>SERVICIOS BASICOS </c:v>
                </c:pt>
                <c:pt idx="3">
                  <c:v>ACTIVOS FIJOS</c:v>
                </c:pt>
              </c:strCache>
            </c:strRef>
          </c:cat>
          <c:val>
            <c:numRef>
              <c:f>[Diapositivas.xlsx]Hoja1!$D$29:$D$32</c:f>
              <c:numCache>
                <c:formatCode>#,##0.00</c:formatCode>
                <c:ptCount val="4"/>
                <c:pt idx="0">
                  <c:v>36000</c:v>
                </c:pt>
                <c:pt idx="1">
                  <c:v>1334783</c:v>
                </c:pt>
                <c:pt idx="2">
                  <c:v>261880</c:v>
                </c:pt>
                <c:pt idx="3">
                  <c:v>208410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4F0-4CE0-9849-5C3EBD899D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09861C-26CD-4907-9C8A-9C20CD511381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BO"/>
        </a:p>
      </dgm:t>
    </dgm:pt>
    <dgm:pt modelId="{AA4E3DBD-3BFD-40B0-A044-8EBB494DC5AC}">
      <dgm:prSet/>
      <dgm:spPr/>
      <dgm:t>
        <a:bodyPr/>
        <a:lstStyle/>
        <a:p>
          <a:pPr rtl="0"/>
          <a:r>
            <a:rPr lang="es-MX"/>
            <a:t>RENDICIÓN PUBLICA DE CUENTAS INICIAL.</a:t>
          </a:r>
          <a:endParaRPr lang="es-BO"/>
        </a:p>
      </dgm:t>
    </dgm:pt>
    <dgm:pt modelId="{A5616C81-060F-4995-BAA1-E96348739BEB}" type="parTrans" cxnId="{C91A7ED2-E9E4-4383-A706-7ED694FD747E}">
      <dgm:prSet/>
      <dgm:spPr/>
      <dgm:t>
        <a:bodyPr/>
        <a:lstStyle/>
        <a:p>
          <a:endParaRPr lang="es-BO"/>
        </a:p>
      </dgm:t>
    </dgm:pt>
    <dgm:pt modelId="{CE4C345C-5300-4BC1-9EB4-D287B34E3BE4}" type="sibTrans" cxnId="{C91A7ED2-E9E4-4383-A706-7ED694FD747E}">
      <dgm:prSet/>
      <dgm:spPr/>
      <dgm:t>
        <a:bodyPr/>
        <a:lstStyle/>
        <a:p>
          <a:endParaRPr lang="es-BO"/>
        </a:p>
      </dgm:t>
    </dgm:pt>
    <dgm:pt modelId="{933F2457-BA79-4F25-ABD1-0F6CAEAC9522}">
      <dgm:prSet/>
      <dgm:spPr/>
      <dgm:t>
        <a:bodyPr/>
        <a:lstStyle/>
        <a:p>
          <a:pPr rtl="0"/>
          <a:r>
            <a:rPr lang="es-MX"/>
            <a:t>RENDICIÓN PUBLICA DE CUENTAS FINAL</a:t>
          </a:r>
          <a:endParaRPr lang="es-BO"/>
        </a:p>
      </dgm:t>
    </dgm:pt>
    <dgm:pt modelId="{34EE0D16-DC2D-4B2A-B259-E4F19D2DEB46}" type="parTrans" cxnId="{3F6209E9-2F04-4C4C-91CB-1B8F68F81BE1}">
      <dgm:prSet/>
      <dgm:spPr/>
      <dgm:t>
        <a:bodyPr/>
        <a:lstStyle/>
        <a:p>
          <a:endParaRPr lang="es-BO"/>
        </a:p>
      </dgm:t>
    </dgm:pt>
    <dgm:pt modelId="{B9837B17-B0F1-4EAD-91DE-421B210EED54}" type="sibTrans" cxnId="{3F6209E9-2F04-4C4C-91CB-1B8F68F81BE1}">
      <dgm:prSet/>
      <dgm:spPr/>
      <dgm:t>
        <a:bodyPr/>
        <a:lstStyle/>
        <a:p>
          <a:endParaRPr lang="es-BO"/>
        </a:p>
      </dgm:t>
    </dgm:pt>
    <dgm:pt modelId="{B62BA30F-4B7A-40D6-BA76-13A0125CAE71}" type="pres">
      <dgm:prSet presAssocID="{4609861C-26CD-4907-9C8A-9C20CD511381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s-BO"/>
        </a:p>
      </dgm:t>
    </dgm:pt>
    <dgm:pt modelId="{80B3A171-52C1-4A46-82EB-903F3429A32C}" type="pres">
      <dgm:prSet presAssocID="{AA4E3DBD-3BFD-40B0-A044-8EBB494DC5AC}" presName="circ1" presStyleLbl="vennNode1" presStyleIdx="0" presStyleCnt="2" custScaleX="111897" custScaleY="133134" custLinFactNeighborY="-30267"/>
      <dgm:spPr/>
      <dgm:t>
        <a:bodyPr/>
        <a:lstStyle/>
        <a:p>
          <a:endParaRPr lang="es-BO"/>
        </a:p>
      </dgm:t>
    </dgm:pt>
    <dgm:pt modelId="{4219459E-6B8A-4B9A-9083-2C036A81470B}" type="pres">
      <dgm:prSet presAssocID="{AA4E3DBD-3BFD-40B0-A044-8EBB494DC5A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F9DF732F-5A03-4582-95E5-CBEE932C95CC}" type="pres">
      <dgm:prSet presAssocID="{933F2457-BA79-4F25-ABD1-0F6CAEAC9522}" presName="circ2" presStyleLbl="vennNode1" presStyleIdx="1" presStyleCnt="2" custScaleY="133134" custLinFactNeighborY="-30267"/>
      <dgm:spPr/>
      <dgm:t>
        <a:bodyPr/>
        <a:lstStyle/>
        <a:p>
          <a:endParaRPr lang="es-BO"/>
        </a:p>
      </dgm:t>
    </dgm:pt>
    <dgm:pt modelId="{A0A093E2-FBB9-4BE6-80E7-B29A843F8C0A}" type="pres">
      <dgm:prSet presAssocID="{933F2457-BA79-4F25-ABD1-0F6CAEAC952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BO"/>
        </a:p>
      </dgm:t>
    </dgm:pt>
  </dgm:ptLst>
  <dgm:cxnLst>
    <dgm:cxn modelId="{88943C03-4357-4941-8028-D13681541691}" type="presOf" srcId="{AA4E3DBD-3BFD-40B0-A044-8EBB494DC5AC}" destId="{4219459E-6B8A-4B9A-9083-2C036A81470B}" srcOrd="1" destOrd="0" presId="urn:microsoft.com/office/officeart/2005/8/layout/venn1"/>
    <dgm:cxn modelId="{1A1AA665-2A3D-4677-B355-3EE73002D311}" type="presOf" srcId="{4609861C-26CD-4907-9C8A-9C20CD511381}" destId="{B62BA30F-4B7A-40D6-BA76-13A0125CAE71}" srcOrd="0" destOrd="0" presId="urn:microsoft.com/office/officeart/2005/8/layout/venn1"/>
    <dgm:cxn modelId="{32615486-75BE-4AD6-8DF8-B1F0D0B7031E}" type="presOf" srcId="{933F2457-BA79-4F25-ABD1-0F6CAEAC9522}" destId="{A0A093E2-FBB9-4BE6-80E7-B29A843F8C0A}" srcOrd="1" destOrd="0" presId="urn:microsoft.com/office/officeart/2005/8/layout/venn1"/>
    <dgm:cxn modelId="{3F6209E9-2F04-4C4C-91CB-1B8F68F81BE1}" srcId="{4609861C-26CD-4907-9C8A-9C20CD511381}" destId="{933F2457-BA79-4F25-ABD1-0F6CAEAC9522}" srcOrd="1" destOrd="0" parTransId="{34EE0D16-DC2D-4B2A-B259-E4F19D2DEB46}" sibTransId="{B9837B17-B0F1-4EAD-91DE-421B210EED54}"/>
    <dgm:cxn modelId="{C91A7ED2-E9E4-4383-A706-7ED694FD747E}" srcId="{4609861C-26CD-4907-9C8A-9C20CD511381}" destId="{AA4E3DBD-3BFD-40B0-A044-8EBB494DC5AC}" srcOrd="0" destOrd="0" parTransId="{A5616C81-060F-4995-BAA1-E96348739BEB}" sibTransId="{CE4C345C-5300-4BC1-9EB4-D287B34E3BE4}"/>
    <dgm:cxn modelId="{22204CAE-F95D-4BDF-9C4E-104C6436D60B}" type="presOf" srcId="{933F2457-BA79-4F25-ABD1-0F6CAEAC9522}" destId="{F9DF732F-5A03-4582-95E5-CBEE932C95CC}" srcOrd="0" destOrd="0" presId="urn:microsoft.com/office/officeart/2005/8/layout/venn1"/>
    <dgm:cxn modelId="{4D8D654F-9FFB-4926-937C-81C184FF1A3A}" type="presOf" srcId="{AA4E3DBD-3BFD-40B0-A044-8EBB494DC5AC}" destId="{80B3A171-52C1-4A46-82EB-903F3429A32C}" srcOrd="0" destOrd="0" presId="urn:microsoft.com/office/officeart/2005/8/layout/venn1"/>
    <dgm:cxn modelId="{56B80326-F01F-4252-9A4C-C826D5B624FA}" type="presParOf" srcId="{B62BA30F-4B7A-40D6-BA76-13A0125CAE71}" destId="{80B3A171-52C1-4A46-82EB-903F3429A32C}" srcOrd="0" destOrd="0" presId="urn:microsoft.com/office/officeart/2005/8/layout/venn1"/>
    <dgm:cxn modelId="{3A5564F7-A63A-4FA3-98C7-42B02CC19334}" type="presParOf" srcId="{B62BA30F-4B7A-40D6-BA76-13A0125CAE71}" destId="{4219459E-6B8A-4B9A-9083-2C036A81470B}" srcOrd="1" destOrd="0" presId="urn:microsoft.com/office/officeart/2005/8/layout/venn1"/>
    <dgm:cxn modelId="{3F88FCDA-A55C-4BBA-AD4A-E4A8E5C3269F}" type="presParOf" srcId="{B62BA30F-4B7A-40D6-BA76-13A0125CAE71}" destId="{F9DF732F-5A03-4582-95E5-CBEE932C95CC}" srcOrd="2" destOrd="0" presId="urn:microsoft.com/office/officeart/2005/8/layout/venn1"/>
    <dgm:cxn modelId="{DECC31E0-9E53-4BCB-855A-75C4B314924E}" type="presParOf" srcId="{B62BA30F-4B7A-40D6-BA76-13A0125CAE71}" destId="{A0A093E2-FBB9-4BE6-80E7-B29A843F8C0A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175190-A344-46F7-9F10-94355752738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BO"/>
        </a:p>
      </dgm:t>
    </dgm:pt>
    <dgm:pt modelId="{4FEAA645-D622-4693-A5B2-71CAB27E6DE7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rtl="0"/>
          <a:r>
            <a:rPr lang="es-BO">
              <a:solidFill>
                <a:schemeClr val="tx1"/>
              </a:solidFill>
            </a:rPr>
            <a:t>DENUNCIAS GESTIONADAS POR HECHOS DE CORRUPCIÓN Y TRANSGRESIÓN A NORMAS EDUCATIVAS. (</a:t>
          </a:r>
          <a:r>
            <a:rPr lang="es-BO" b="1">
              <a:solidFill>
                <a:schemeClr val="tx1"/>
              </a:solidFill>
            </a:rPr>
            <a:t>12)</a:t>
          </a:r>
        </a:p>
      </dgm:t>
    </dgm:pt>
    <dgm:pt modelId="{4E57FEBA-9FE7-47BC-A1C2-4E9792FB76BC}" type="parTrans" cxnId="{D790AD49-DB28-4D7E-951D-84CE62FEFC8D}">
      <dgm:prSet/>
      <dgm:spPr/>
      <dgm:t>
        <a:bodyPr/>
        <a:lstStyle/>
        <a:p>
          <a:endParaRPr lang="es-BO"/>
        </a:p>
      </dgm:t>
    </dgm:pt>
    <dgm:pt modelId="{222D1848-9930-4372-A36A-5CBE6729A149}" type="sibTrans" cxnId="{D790AD49-DB28-4D7E-951D-84CE62FEFC8D}">
      <dgm:prSet/>
      <dgm:spPr/>
      <dgm:t>
        <a:bodyPr/>
        <a:lstStyle/>
        <a:p>
          <a:endParaRPr lang="es-BO"/>
        </a:p>
      </dgm:t>
    </dgm:pt>
    <dgm:pt modelId="{9E372EBC-E800-4D72-9256-BF1E2EA58D54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rtl="0"/>
          <a:r>
            <a:rPr lang="es-BO">
              <a:solidFill>
                <a:schemeClr val="tx1"/>
              </a:solidFill>
            </a:rPr>
            <a:t>NEGACIÓN AL ACCESO A LA INFORMACIÓN. </a:t>
          </a:r>
          <a:r>
            <a:rPr lang="es-BO" b="1">
              <a:solidFill>
                <a:schemeClr val="tx1"/>
              </a:solidFill>
            </a:rPr>
            <a:t>(6)</a:t>
          </a:r>
        </a:p>
      </dgm:t>
    </dgm:pt>
    <dgm:pt modelId="{B477BFE0-0EA0-434A-8E9C-2D1BC3337EA2}" type="parTrans" cxnId="{B9D6D133-7E63-4468-B1A0-C66B79199DD9}">
      <dgm:prSet/>
      <dgm:spPr/>
      <dgm:t>
        <a:bodyPr/>
        <a:lstStyle/>
        <a:p>
          <a:endParaRPr lang="es-BO"/>
        </a:p>
      </dgm:t>
    </dgm:pt>
    <dgm:pt modelId="{A2C20E9B-318B-452B-B7F0-CE518DC9DFDD}" type="sibTrans" cxnId="{B9D6D133-7E63-4468-B1A0-C66B79199DD9}">
      <dgm:prSet/>
      <dgm:spPr/>
      <dgm:t>
        <a:bodyPr/>
        <a:lstStyle/>
        <a:p>
          <a:endParaRPr lang="es-BO"/>
        </a:p>
      </dgm:t>
    </dgm:pt>
    <dgm:pt modelId="{25A2CE2F-2CD2-447E-A134-38D15664AF40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rtl="0"/>
          <a:r>
            <a:rPr lang="es-BO">
              <a:solidFill>
                <a:schemeClr val="tx1"/>
              </a:solidFill>
            </a:rPr>
            <a:t>SEGUIMIENTO A RECOMENDACIONES DE PROCESOS DISCIPLINARIOS Y JUDICIALES.</a:t>
          </a:r>
          <a:r>
            <a:rPr lang="es-BO" b="1">
              <a:solidFill>
                <a:schemeClr val="tx1"/>
              </a:solidFill>
            </a:rPr>
            <a:t>(12)</a:t>
          </a:r>
        </a:p>
      </dgm:t>
    </dgm:pt>
    <dgm:pt modelId="{DD894477-FCA9-440A-938D-2782CE32D063}" type="parTrans" cxnId="{0FE9551E-1801-43FF-A051-2E8E3D3EBA00}">
      <dgm:prSet/>
      <dgm:spPr/>
      <dgm:t>
        <a:bodyPr/>
        <a:lstStyle/>
        <a:p>
          <a:endParaRPr lang="es-BO"/>
        </a:p>
      </dgm:t>
    </dgm:pt>
    <dgm:pt modelId="{CA7F48FF-654B-46E4-8FD2-C92663EDDE6E}" type="sibTrans" cxnId="{0FE9551E-1801-43FF-A051-2E8E3D3EBA00}">
      <dgm:prSet/>
      <dgm:spPr/>
      <dgm:t>
        <a:bodyPr/>
        <a:lstStyle/>
        <a:p>
          <a:endParaRPr lang="es-BO"/>
        </a:p>
      </dgm:t>
    </dgm:pt>
    <dgm:pt modelId="{AE6028FF-5367-4E1E-BFFC-D5ECFF65FB8E}" type="pres">
      <dgm:prSet presAssocID="{00175190-A344-46F7-9F10-94355752738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BO"/>
        </a:p>
      </dgm:t>
    </dgm:pt>
    <dgm:pt modelId="{B40AF028-E88E-44E0-8F77-4A6A24AE201D}" type="pres">
      <dgm:prSet presAssocID="{4FEAA645-D622-4693-A5B2-71CAB27E6DE7}" presName="parentText" presStyleLbl="node1" presStyleIdx="0" presStyleCnt="3" custLinFactNeighborX="-644" custLinFactNeighborY="49832">
        <dgm:presLayoutVars>
          <dgm:chMax val="0"/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164F5543-F60C-41BA-A07A-E26BC52C8468}" type="pres">
      <dgm:prSet presAssocID="{222D1848-9930-4372-A36A-5CBE6729A149}" presName="spacer" presStyleCnt="0"/>
      <dgm:spPr/>
    </dgm:pt>
    <dgm:pt modelId="{D477B441-BC94-4AE3-A890-45465446BAF0}" type="pres">
      <dgm:prSet presAssocID="{9E372EBC-E800-4D72-9256-BF1E2EA58D5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BO"/>
        </a:p>
      </dgm:t>
    </dgm:pt>
    <dgm:pt modelId="{3C0B94D1-0BC6-4096-8C78-F468CACC1DF1}" type="pres">
      <dgm:prSet presAssocID="{A2C20E9B-318B-452B-B7F0-CE518DC9DFDD}" presName="spacer" presStyleCnt="0"/>
      <dgm:spPr/>
    </dgm:pt>
    <dgm:pt modelId="{47240C9A-F51C-45FD-858C-69103A9F0F16}" type="pres">
      <dgm:prSet presAssocID="{25A2CE2F-2CD2-447E-A134-38D15664AF40}" presName="parentText" presStyleLbl="node1" presStyleIdx="2" presStyleCnt="3" custLinFactNeighborX="524" custLinFactNeighborY="11060">
        <dgm:presLayoutVars>
          <dgm:chMax val="0"/>
          <dgm:bulletEnabled val="1"/>
        </dgm:presLayoutVars>
      </dgm:prSet>
      <dgm:spPr/>
      <dgm:t>
        <a:bodyPr/>
        <a:lstStyle/>
        <a:p>
          <a:endParaRPr lang="es-BO"/>
        </a:p>
      </dgm:t>
    </dgm:pt>
  </dgm:ptLst>
  <dgm:cxnLst>
    <dgm:cxn modelId="{D790AD49-DB28-4D7E-951D-84CE62FEFC8D}" srcId="{00175190-A344-46F7-9F10-94355752738C}" destId="{4FEAA645-D622-4693-A5B2-71CAB27E6DE7}" srcOrd="0" destOrd="0" parTransId="{4E57FEBA-9FE7-47BC-A1C2-4E9792FB76BC}" sibTransId="{222D1848-9930-4372-A36A-5CBE6729A149}"/>
    <dgm:cxn modelId="{4617CC96-D9D2-44DA-BEE4-D438A309D13E}" type="presOf" srcId="{25A2CE2F-2CD2-447E-A134-38D15664AF40}" destId="{47240C9A-F51C-45FD-858C-69103A9F0F16}" srcOrd="0" destOrd="0" presId="urn:microsoft.com/office/officeart/2005/8/layout/vList2"/>
    <dgm:cxn modelId="{E90A0805-2C35-440F-8201-E69A38B235AD}" type="presOf" srcId="{00175190-A344-46F7-9F10-94355752738C}" destId="{AE6028FF-5367-4E1E-BFFC-D5ECFF65FB8E}" srcOrd="0" destOrd="0" presId="urn:microsoft.com/office/officeart/2005/8/layout/vList2"/>
    <dgm:cxn modelId="{B13818B6-9481-43C4-8969-83BC942F3AC2}" type="presOf" srcId="{9E372EBC-E800-4D72-9256-BF1E2EA58D54}" destId="{D477B441-BC94-4AE3-A890-45465446BAF0}" srcOrd="0" destOrd="0" presId="urn:microsoft.com/office/officeart/2005/8/layout/vList2"/>
    <dgm:cxn modelId="{0FE9551E-1801-43FF-A051-2E8E3D3EBA00}" srcId="{00175190-A344-46F7-9F10-94355752738C}" destId="{25A2CE2F-2CD2-447E-A134-38D15664AF40}" srcOrd="2" destOrd="0" parTransId="{DD894477-FCA9-440A-938D-2782CE32D063}" sibTransId="{CA7F48FF-654B-46E4-8FD2-C92663EDDE6E}"/>
    <dgm:cxn modelId="{D6863D3F-9F7E-4730-AE10-1D704C770E24}" type="presOf" srcId="{4FEAA645-D622-4693-A5B2-71CAB27E6DE7}" destId="{B40AF028-E88E-44E0-8F77-4A6A24AE201D}" srcOrd="0" destOrd="0" presId="urn:microsoft.com/office/officeart/2005/8/layout/vList2"/>
    <dgm:cxn modelId="{B9D6D133-7E63-4468-B1A0-C66B79199DD9}" srcId="{00175190-A344-46F7-9F10-94355752738C}" destId="{9E372EBC-E800-4D72-9256-BF1E2EA58D54}" srcOrd="1" destOrd="0" parTransId="{B477BFE0-0EA0-434A-8E9C-2D1BC3337EA2}" sibTransId="{A2C20E9B-318B-452B-B7F0-CE518DC9DFDD}"/>
    <dgm:cxn modelId="{304EDE38-2E8B-4FB0-999F-6411CBEAA368}" type="presParOf" srcId="{AE6028FF-5367-4E1E-BFFC-D5ECFF65FB8E}" destId="{B40AF028-E88E-44E0-8F77-4A6A24AE201D}" srcOrd="0" destOrd="0" presId="urn:microsoft.com/office/officeart/2005/8/layout/vList2"/>
    <dgm:cxn modelId="{47AFBF1F-184F-4121-A1C5-C52B35CFA004}" type="presParOf" srcId="{AE6028FF-5367-4E1E-BFFC-D5ECFF65FB8E}" destId="{164F5543-F60C-41BA-A07A-E26BC52C8468}" srcOrd="1" destOrd="0" presId="urn:microsoft.com/office/officeart/2005/8/layout/vList2"/>
    <dgm:cxn modelId="{B608FA48-CBFD-493A-B2ED-436BD8DC499F}" type="presParOf" srcId="{AE6028FF-5367-4E1E-BFFC-D5ECFF65FB8E}" destId="{D477B441-BC94-4AE3-A890-45465446BAF0}" srcOrd="2" destOrd="0" presId="urn:microsoft.com/office/officeart/2005/8/layout/vList2"/>
    <dgm:cxn modelId="{48032E32-475B-4925-B043-1814B67EFF93}" type="presParOf" srcId="{AE6028FF-5367-4E1E-BFFC-D5ECFF65FB8E}" destId="{3C0B94D1-0BC6-4096-8C78-F468CACC1DF1}" srcOrd="3" destOrd="0" presId="urn:microsoft.com/office/officeart/2005/8/layout/vList2"/>
    <dgm:cxn modelId="{511B53EC-D8A8-4057-BFC0-C342E3AF3677}" type="presParOf" srcId="{AE6028FF-5367-4E1E-BFFC-D5ECFF65FB8E}" destId="{47240C9A-F51C-45FD-858C-69103A9F0F1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B3A171-52C1-4A46-82EB-903F3429A32C}">
      <dsp:nvSpPr>
        <dsp:cNvPr id="0" name=""/>
        <dsp:cNvSpPr/>
      </dsp:nvSpPr>
      <dsp:spPr>
        <a:xfrm>
          <a:off x="13551" y="163843"/>
          <a:ext cx="1404322" cy="167084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/>
            <a:t>RENDICIÓN PUBLICA DE CUENTAS INICIAL.</a:t>
          </a:r>
          <a:endParaRPr lang="es-BO" sz="1200" kern="1200"/>
        </a:p>
      </dsp:txBody>
      <dsp:txXfrm>
        <a:off x="209650" y="360872"/>
        <a:ext cx="809699" cy="1276791"/>
      </dsp:txXfrm>
    </dsp:sp>
    <dsp:sp modelId="{F9DF732F-5A03-4582-95E5-CBEE932C95CC}">
      <dsp:nvSpPr>
        <dsp:cNvPr id="0" name=""/>
        <dsp:cNvSpPr/>
      </dsp:nvSpPr>
      <dsp:spPr>
        <a:xfrm>
          <a:off x="992720" y="163843"/>
          <a:ext cx="1255013" cy="167084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/>
            <a:t>RENDICIÓN PUBLICA DE CUENTAS FINAL</a:t>
          </a:r>
          <a:endParaRPr lang="es-BO" sz="1200" kern="1200"/>
        </a:p>
      </dsp:txBody>
      <dsp:txXfrm>
        <a:off x="1348872" y="360872"/>
        <a:ext cx="723611" cy="12767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0AF028-E88E-44E0-8F77-4A6A24AE201D}">
      <dsp:nvSpPr>
        <dsp:cNvPr id="0" name=""/>
        <dsp:cNvSpPr/>
      </dsp:nvSpPr>
      <dsp:spPr>
        <a:xfrm>
          <a:off x="0" y="79991"/>
          <a:ext cx="2250711" cy="927810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300" kern="1200">
              <a:solidFill>
                <a:schemeClr val="tx1"/>
              </a:solidFill>
            </a:rPr>
            <a:t>DENUNCIAS GESTIONADAS POR HECHOS DE CORRUPCIÓN Y TRANSGRESIÓN A NORMAS EDUCATIVAS. (</a:t>
          </a:r>
          <a:r>
            <a:rPr lang="es-BO" sz="1300" b="1" kern="1200">
              <a:solidFill>
                <a:schemeClr val="tx1"/>
              </a:solidFill>
            </a:rPr>
            <a:t>12)</a:t>
          </a:r>
        </a:p>
      </dsp:txBody>
      <dsp:txXfrm>
        <a:off x="45292" y="125283"/>
        <a:ext cx="2160127" cy="837226"/>
      </dsp:txXfrm>
    </dsp:sp>
    <dsp:sp modelId="{D477B441-BC94-4AE3-A890-45465446BAF0}">
      <dsp:nvSpPr>
        <dsp:cNvPr id="0" name=""/>
        <dsp:cNvSpPr/>
      </dsp:nvSpPr>
      <dsp:spPr>
        <a:xfrm>
          <a:off x="0" y="1026584"/>
          <a:ext cx="2250711" cy="927810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300" kern="1200">
              <a:solidFill>
                <a:schemeClr val="tx1"/>
              </a:solidFill>
            </a:rPr>
            <a:t>NEGACIÓN AL ACCESO A LA INFORMACIÓN. </a:t>
          </a:r>
          <a:r>
            <a:rPr lang="es-BO" sz="1300" b="1" kern="1200">
              <a:solidFill>
                <a:schemeClr val="tx1"/>
              </a:solidFill>
            </a:rPr>
            <a:t>(6)</a:t>
          </a:r>
        </a:p>
      </dsp:txBody>
      <dsp:txXfrm>
        <a:off x="45292" y="1071876"/>
        <a:ext cx="2160127" cy="837226"/>
      </dsp:txXfrm>
    </dsp:sp>
    <dsp:sp modelId="{47240C9A-F51C-45FD-858C-69103A9F0F16}">
      <dsp:nvSpPr>
        <dsp:cNvPr id="0" name=""/>
        <dsp:cNvSpPr/>
      </dsp:nvSpPr>
      <dsp:spPr>
        <a:xfrm>
          <a:off x="0" y="1995975"/>
          <a:ext cx="2250711" cy="927810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BO" sz="1300" kern="1200">
              <a:solidFill>
                <a:schemeClr val="tx1"/>
              </a:solidFill>
            </a:rPr>
            <a:t>SEGUIMIENTO A RECOMENDACIONES DE PROCESOS DISCIPLINARIOS Y JUDICIALES.</a:t>
          </a:r>
          <a:r>
            <a:rPr lang="es-BO" sz="1300" b="1" kern="1200">
              <a:solidFill>
                <a:schemeClr val="tx1"/>
              </a:solidFill>
            </a:rPr>
            <a:t>(12)</a:t>
          </a:r>
        </a:p>
      </dsp:txBody>
      <dsp:txXfrm>
        <a:off x="45292" y="2041267"/>
        <a:ext cx="2160127" cy="8372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0.46616</cdr:x>
      <cdr:y>0.30824</cdr:y>
    </cdr:from>
    <cdr:to>
      <cdr:x>0.63074</cdr:x>
      <cdr:y>0.44337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726873" y="723966"/>
          <a:ext cx="609686" cy="3173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BO"/>
            <a:t>18,64</a:t>
          </a:r>
          <a:r>
            <a:rPr lang="es-BO" sz="1100"/>
            <a:t>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0.43504</cdr:x>
      <cdr:y>0.35234</cdr:y>
    </cdr:from>
    <cdr:to>
      <cdr:x>0.54754</cdr:x>
      <cdr:y>0.52109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3536043" y="190923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ES" sz="1100"/>
        </a:p>
      </cdr:txBody>
    </cdr:sp>
  </cdr:relSizeAnchor>
  <cdr:relSizeAnchor xmlns:cdr="http://schemas.openxmlformats.org/drawingml/2006/chartDrawing">
    <cdr:from>
      <cdr:x>0.39688</cdr:x>
      <cdr:y>0.52109</cdr:y>
    </cdr:from>
    <cdr:to>
      <cdr:x>0.51942</cdr:x>
      <cdr:y>0.64464</cdr:y>
    </cdr:to>
    <cdr:sp macro="" textlink="">
      <cdr:nvSpPr>
        <cdr:cNvPr id="3" name="2 Rectángulo"/>
        <cdr:cNvSpPr/>
      </cdr:nvSpPr>
      <cdr:spPr>
        <a:xfrm xmlns:a="http://schemas.openxmlformats.org/drawingml/2006/main">
          <a:off x="3225800" y="2823634"/>
          <a:ext cx="996043" cy="6694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s-ES" sz="2400" b="1">
              <a:solidFill>
                <a:schemeClr val="bg1"/>
              </a:solidFill>
            </a:rPr>
            <a:t>57%</a:t>
          </a:r>
        </a:p>
      </cdr:txBody>
    </cdr:sp>
  </cdr:relSizeAnchor>
  <cdr:relSizeAnchor xmlns:cdr="http://schemas.openxmlformats.org/drawingml/2006/chartDrawing">
    <cdr:from>
      <cdr:x>0.19032</cdr:x>
      <cdr:y>0.33125</cdr:y>
    </cdr:from>
    <cdr:to>
      <cdr:x>0.30282</cdr:x>
      <cdr:y>0.47288</cdr:y>
    </cdr:to>
    <cdr:sp macro="" textlink="">
      <cdr:nvSpPr>
        <cdr:cNvPr id="4" name="3 Rectángulo"/>
        <cdr:cNvSpPr/>
      </cdr:nvSpPr>
      <cdr:spPr>
        <a:xfrm xmlns:a="http://schemas.openxmlformats.org/drawingml/2006/main">
          <a:off x="1546920" y="1794934"/>
          <a:ext cx="914400" cy="7674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2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s-ES" sz="2400" b="1">
              <a:solidFill>
                <a:schemeClr val="bg1"/>
              </a:solidFill>
            </a:rPr>
            <a:t>26%</a:t>
          </a:r>
        </a:p>
      </cdr:txBody>
    </cdr:sp>
  </cdr:relSizeAnchor>
  <cdr:relSizeAnchor xmlns:cdr="http://schemas.openxmlformats.org/drawingml/2006/chartDrawing">
    <cdr:from>
      <cdr:x>0.15684</cdr:x>
      <cdr:y>0.61617</cdr:y>
    </cdr:from>
    <cdr:to>
      <cdr:x>0.26934</cdr:x>
      <cdr:y>0.7417</cdr:y>
    </cdr:to>
    <cdr:sp macro="" textlink="">
      <cdr:nvSpPr>
        <cdr:cNvPr id="5" name="4 Rectángulo"/>
        <cdr:cNvSpPr/>
      </cdr:nvSpPr>
      <cdr:spPr>
        <a:xfrm xmlns:a="http://schemas.openxmlformats.org/drawingml/2006/main">
          <a:off x="1274824" y="3027053"/>
          <a:ext cx="914400" cy="6166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3">
          <a:schemeClr val="lt1"/>
        </a:lnRef>
        <a:fillRef xmlns:a="http://schemas.openxmlformats.org/drawingml/2006/main" idx="1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s-ES" sz="2400" b="1">
              <a:solidFill>
                <a:schemeClr val="bg1"/>
              </a:solidFill>
            </a:rPr>
            <a:t>17%</a:t>
          </a:r>
        </a:p>
      </cdr:txBody>
    </cdr:sp>
  </cdr:relSizeAnchor>
  <cdr:relSizeAnchor xmlns:cdr="http://schemas.openxmlformats.org/drawingml/2006/chartDrawing">
    <cdr:from>
      <cdr:x>0.70413</cdr:x>
      <cdr:y>0.22294</cdr:y>
    </cdr:from>
    <cdr:to>
      <cdr:x>0.91834</cdr:x>
      <cdr:y>0.30786</cdr:y>
    </cdr:to>
    <cdr:sp macro="" textlink="">
      <cdr:nvSpPr>
        <cdr:cNvPr id="6" name="CuadroTexto 32">
          <a:extLst xmlns:a="http://schemas.openxmlformats.org/drawingml/2006/main">
            <a:ext uri="{FF2B5EF4-FFF2-40B4-BE49-F238E27FC236}">
              <a16:creationId xmlns="" xmlns:a16="http://schemas.microsoft.com/office/drawing/2014/main" id="{833FBB5F-F6E5-6703-6DCD-C66E199506EE}"/>
            </a:ext>
          </a:extLst>
        </cdr:cNvPr>
        <cdr:cNvSpPr txBox="1"/>
      </cdr:nvSpPr>
      <cdr:spPr>
        <a:xfrm xmlns:a="http://schemas.openxmlformats.org/drawingml/2006/main">
          <a:off x="5723157" y="1166328"/>
          <a:ext cx="1741098" cy="44425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BO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BO" sz="2000" b="1"/>
            <a:t>TOTAL: 5451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0.67418</cdr:x>
      <cdr:y>0.11821</cdr:y>
    </cdr:from>
    <cdr:to>
      <cdr:x>0.848</cdr:x>
      <cdr:y>0.2537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3052515" y="240340"/>
          <a:ext cx="786992" cy="2754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BO" sz="1100"/>
            <a:t>23%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0.65939</cdr:x>
      <cdr:y>0.06302</cdr:y>
    </cdr:from>
    <cdr:to>
      <cdr:x>1</cdr:x>
      <cdr:y>0.20832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687972" y="125390"/>
          <a:ext cx="871927" cy="2890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BO" sz="1600" b="1"/>
            <a:t>25%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0.68007</cdr:x>
      <cdr:y>0.09579</cdr:y>
    </cdr:from>
    <cdr:to>
      <cdr:x>0.87392</cdr:x>
      <cdr:y>0.21154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833689" y="174628"/>
          <a:ext cx="522679" cy="2110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BO" sz="1400" b="1"/>
            <a:t>4 %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8586A1B-C59B-1E48-8666-8870A48330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659FD351-7F70-BC4C-BBB3-E885B23320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CDF981D-7DCE-5F4B-985C-4CF1F9A81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CB75A1D-D70A-054C-A97F-1DC2A7B59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3B790BF-258A-4E43-B73B-26DC0AC58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929455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713CFE2-8BB4-CE4A-A718-01A23CD77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F257E31-2F2B-3F4C-B806-0F76B0A78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0077785-DFD6-6F4F-992C-0C52458E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2B50D7F-FA71-B04B-BD3B-7AB5025E2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0C0BCB-7F1E-C848-ABDB-11986D25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24967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7F02FEF-3AF0-C949-9C1C-0664215BE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814E7A83-880E-2145-BD9D-A068BFFD5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BDA4FA61-5A47-6942-85F8-23C81DEF5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37D0082-A15D-A54F-9D9C-0F7F562CA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62BF9CC-AC93-8A4B-810F-1D230579F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023569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B58599A-EC28-7849-85C5-E46155BCC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77FD5BB-0B1C-294B-A6D3-4AD4B32A0C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ED2D24D7-DDA3-9D4F-967E-9F60C286ED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0DA7016E-2AB1-3C48-9890-A74576176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91519930-71D8-1C4E-AC0C-3E375BAE2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1E2E8D20-B237-344E-B23A-03D145BB2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518057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1DA31E3-CBB1-3D4E-8416-7805A121F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2CD5944F-620C-4B48-9C06-42375CCF2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E4FEB32C-AD87-AD42-8DD5-79FD3EB194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10DAABF3-75DA-0542-B1CD-38012ED830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514B3839-F8CE-B14B-9A14-7A2D38BC08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BC35C65C-1C35-7B40-B0DC-DF40D0D06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6EF480F6-B45D-034D-88A7-1C8075CDD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50646423-6E5F-544B-82D4-C28644268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55033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057D027-7CD8-4B4B-81CF-078F878E3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E6F0B285-271C-4A4D-B5D4-DF2E5CF9E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61EC4C39-31BF-0942-954D-65515C856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AAB7F42A-D312-EB41-85B1-BB0E194BE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818981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E41FABD5-2B4B-3345-BEFA-A90F7409E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439B3C7C-866F-574A-A36E-36565CFEE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117533AF-0AE8-C647-840B-A52AA7DCA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140979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EA45040-8C4E-8D43-A90E-C10A0A55C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EAA13AF-D7E3-2141-97B0-DAD7920CC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C1A3CD4F-02D8-B44B-B2A6-CBA8183A26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9FF8AB58-B672-604D-A24C-2198DD549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0A1C8169-8E36-774A-B37E-9380FA4D2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D5DCAC96-C43C-0042-9432-9AC6FC73B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672290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F5BD07D-3C1B-7D42-A4DF-1B80DEFE8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38D565A0-25D9-064E-88AA-059E4F7C4A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DF0D0EC7-8763-CF41-AF52-95B4C1D8C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079B45F8-B8E2-E249-849A-06C1E3519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2FE5DCF2-764D-E04B-AE6F-B861E6A33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6987D8ED-26F9-E24B-9CCE-38D1402FD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616618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4003B6C-A37F-DF41-9BFC-603AF869C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2EB5B682-4428-8E42-AA58-F469D5368F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37D5A21-26D3-8948-9904-E7A27B26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29EC6118-6BC0-2248-B9AB-8263B60E2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941398DD-6A91-1847-BF1C-7C4E56913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814825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645E76E1-F6C9-DF48-803E-A0761F79AC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39A23BCA-47C7-194A-A428-ADC78F09ED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3DB138D-8DD5-0742-AE12-CF9035913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9EB0493-99F8-E24C-9F3F-AC6AD00B2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7FF8EE0-6145-9C4B-9B89-F22BE5789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48580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4CA0FD72-A260-7341-AF3A-6C3BE66F79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7656" y="2"/>
            <a:ext cx="12199656" cy="6857998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659FD351-7F70-BC4C-BBB3-E885B23320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CDF981D-7DCE-5F4B-985C-4CF1F9A81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CB75A1D-D70A-054C-A97F-1DC2A7B59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3B790BF-258A-4E43-B73B-26DC0AC58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51465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2DE1F2EB-60E8-2348-A92A-5CBF060EBA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7656" y="2"/>
            <a:ext cx="12199656" cy="6857998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0077785-DFD6-6F4F-992C-0C52458E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2B50D7F-FA71-B04B-BD3B-7AB5025E2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0C0BCB-7F1E-C848-ABDB-11986D25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865535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2DE1F2EB-60E8-2348-A92A-5CBF060EBA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7656" y="2"/>
            <a:ext cx="12199656" cy="6857998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0077785-DFD6-6F4F-992C-0C52458E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2B50D7F-FA71-B04B-BD3B-7AB5025E2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0C0BCB-7F1E-C848-ABDB-11986D25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110513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2DE1F2EB-60E8-2348-A92A-5CBF060EBA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7656" y="2"/>
            <a:ext cx="12199656" cy="6857998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0077785-DFD6-6F4F-992C-0C52458E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2B50D7F-FA71-B04B-BD3B-7AB5025E2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0C0BCB-7F1E-C848-ABDB-11986D25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1105130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2DE1F2EB-60E8-2348-A92A-5CBF060EBA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7656" y="2"/>
            <a:ext cx="12199656" cy="6857998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0077785-DFD6-6F4F-992C-0C52458E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2B50D7F-FA71-B04B-BD3B-7AB5025E2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0C0BCB-7F1E-C848-ABDB-11986D25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2927959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2DE1F2EB-60E8-2348-A92A-5CBF060EBA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7656" y="2"/>
            <a:ext cx="12199656" cy="6857998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0077785-DFD6-6F4F-992C-0C52458E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2B50D7F-FA71-B04B-BD3B-7AB5025E2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0C0BCB-7F1E-C848-ABDB-11986D25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292795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2DE1F2EB-60E8-2348-A92A-5CBF060EBA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7656" y="2"/>
            <a:ext cx="12199656" cy="6857998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0077785-DFD6-6F4F-992C-0C52458E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2B50D7F-FA71-B04B-BD3B-7AB5025E2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0C0BCB-7F1E-C848-ABDB-11986D25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292795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2DE1F2EB-60E8-2348-A92A-5CBF060EBA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7656" y="2"/>
            <a:ext cx="12199656" cy="6857998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0077785-DFD6-6F4F-992C-0C52458E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2B50D7F-FA71-B04B-BD3B-7AB5025E2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0C0BCB-7F1E-C848-ABDB-11986D25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2927959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2DE1F2EB-60E8-2348-A92A-5CBF060EBA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7656" y="2"/>
            <a:ext cx="12199656" cy="6857998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0077785-DFD6-6F4F-992C-0C52458E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2B50D7F-FA71-B04B-BD3B-7AB5025E2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0C0BCB-7F1E-C848-ABDB-11986D25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060770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2DE1F2EB-60E8-2348-A92A-5CBF060EBA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7656" y="2"/>
            <a:ext cx="12199656" cy="6857998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0077785-DFD6-6F4F-992C-0C52458E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2B50D7F-FA71-B04B-BD3B-7AB5025E2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0C0BCB-7F1E-C848-ABDB-11986D25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5404281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2DE1F2EB-60E8-2348-A92A-5CBF060EBA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7656" y="2"/>
            <a:ext cx="12199656" cy="6857998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0077785-DFD6-6F4F-992C-0C52458E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2B50D7F-FA71-B04B-BD3B-7AB5025E2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0C0BCB-7F1E-C848-ABDB-11986D25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7900371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2DE1F2EB-60E8-2348-A92A-5CBF060EBA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7656" y="2"/>
            <a:ext cx="12199656" cy="6857998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0077785-DFD6-6F4F-992C-0C52458E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2B50D7F-FA71-B04B-BD3B-7AB5025E2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0C0BCB-7F1E-C848-ABDB-11986D25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5722427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2DE1F2EB-60E8-2348-A92A-5CBF060EBA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7656" y="2"/>
            <a:ext cx="12199656" cy="6857998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0077785-DFD6-6F4F-992C-0C52458E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2B50D7F-FA71-B04B-BD3B-7AB5025E2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0C0BCB-7F1E-C848-ABDB-11986D25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0212621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4CA0FD72-A260-7341-AF3A-6C3BE66F79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7656" y="2"/>
            <a:ext cx="12199656" cy="6857998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659FD351-7F70-BC4C-BBB3-E885B23320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CDF981D-7DCE-5F4B-985C-4CF1F9A81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CB75A1D-D70A-054C-A97F-1DC2A7B59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3B790BF-258A-4E43-B73B-26DC0AC58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141262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2DE1F2EB-60E8-2348-A92A-5CBF060EBA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7656" y="2"/>
            <a:ext cx="12199656" cy="6857998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0077785-DFD6-6F4F-992C-0C52458E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2B50D7F-FA71-B04B-BD3B-7AB5025E2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E0C0BCB-7F1E-C848-ABDB-11986D25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8091626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3D338020-8462-9C41-B1DC-AC647F1133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7656" y="2"/>
            <a:ext cx="12199656" cy="6857998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BDA4FA61-5A47-6942-85F8-23C81DEF5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37D0082-A15D-A54F-9D9C-0F7F562CA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62BF9CC-AC93-8A4B-810F-1D230579F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579509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B58599A-EC28-7849-85C5-E46155BCC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77FD5BB-0B1C-294B-A6D3-4AD4B32A0C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ED2D24D7-DDA3-9D4F-967E-9F60C286ED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0DA7016E-2AB1-3C48-9890-A74576176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91519930-71D8-1C4E-AC0C-3E375BAE2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1E2E8D20-B237-344E-B23A-03D145BB2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7336615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1DA31E3-CBB1-3D4E-8416-7805A121F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2CD5944F-620C-4B48-9C06-42375CCF2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E4FEB32C-AD87-AD42-8DD5-79FD3EB194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10DAABF3-75DA-0542-B1CD-38012ED830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514B3839-F8CE-B14B-9A14-7A2D38BC08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BC35C65C-1C35-7B40-B0DC-DF40D0D06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6EF480F6-B45D-034D-88A7-1C8075CDD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50646423-6E5F-544B-82D4-C28644268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1687579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057D027-7CD8-4B4B-81CF-078F878E3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E6F0B285-271C-4A4D-B5D4-DF2E5CF9E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61EC4C39-31BF-0942-954D-65515C856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AAB7F42A-D312-EB41-85B1-BB0E194BE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0091069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E41FABD5-2B4B-3345-BEFA-A90F7409E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439B3C7C-866F-574A-A36E-36565CFEE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117533AF-0AE8-C647-840B-A52AA7DCA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592671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EA45040-8C4E-8D43-A90E-C10A0A55C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EAA13AF-D7E3-2141-97B0-DAD7920CC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C1A3CD4F-02D8-B44B-B2A6-CBA8183A26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9FF8AB58-B672-604D-A24C-2198DD549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0A1C8169-8E36-774A-B37E-9380FA4D2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D5DCAC96-C43C-0042-9432-9AC6FC73B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5645308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F5BD07D-3C1B-7D42-A4DF-1B80DEFE8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38D565A0-25D9-064E-88AA-059E4F7C4A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DF0D0EC7-8763-CF41-AF52-95B4C1D8C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079B45F8-B8E2-E249-849A-06C1E3519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2FE5DCF2-764D-E04B-AE6F-B861E6A33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6987D8ED-26F9-E24B-9CCE-38D1402FD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2946013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4003B6C-A37F-DF41-9BFC-603AF869C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2EB5B682-4428-8E42-AA58-F469D5368F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37D5A21-26D3-8948-9904-E7A27B26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29EC6118-6BC0-2248-B9AB-8263B60E2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941398DD-6A91-1847-BF1C-7C4E56913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1207111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645E76E1-F6C9-DF48-803E-A0761F79AC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39A23BCA-47C7-194A-A428-ADC78F09ED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3DB138D-8DD5-0742-AE12-CF9035913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9EB0493-99F8-E24C-9F3F-AC6AD00B2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7FF8EE0-6145-9C4B-9B89-F22BE5789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888355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C23B9E14-B633-9143-B104-7A1BBCA54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9A9B014-F4F4-6B45-AAB2-76413C8B9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802A49F-14BB-3B4A-9757-5CCD4F1B9A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1AD0EE9-7A77-234B-8B09-831A10DB15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434E3A4-5551-2F4F-87E1-74F8CDFA91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39364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802A49F-14BB-3B4A-9757-5CCD4F1B9A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C5CA7-5ECE-E740-B3DA-1BCA9027EB82}" type="datetimeFigureOut">
              <a:rPr lang="es-BO" smtClean="0"/>
              <a:t>30/04/2025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1AD0EE9-7A77-234B-8B09-831A10DB15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434E3A4-5551-2F4F-87E1-74F8CDFA91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C40C1-CFF7-EC4E-B2D6-E34C2200BCF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80961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A98020F-36AD-0A4E-BB90-897D9B4E30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58297" y="-29665"/>
            <a:ext cx="12308594" cy="691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896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upo 51">
            <a:extLst>
              <a:ext uri="{FF2B5EF4-FFF2-40B4-BE49-F238E27FC236}">
                <a16:creationId xmlns="" xmlns:a16="http://schemas.microsoft.com/office/drawing/2014/main" id="{09813BC2-5566-A242-AD59-06A357206FF2}"/>
              </a:ext>
            </a:extLst>
          </p:cNvPr>
          <p:cNvGrpSpPr/>
          <p:nvPr/>
        </p:nvGrpSpPr>
        <p:grpSpPr>
          <a:xfrm>
            <a:off x="10338929" y="296979"/>
            <a:ext cx="1643895" cy="572065"/>
            <a:chOff x="10338929" y="296979"/>
            <a:chExt cx="1643895" cy="572065"/>
          </a:xfrm>
        </p:grpSpPr>
        <p:sp>
          <p:nvSpPr>
            <p:cNvPr id="53" name="CuadroTexto 52">
              <a:extLst>
                <a:ext uri="{FF2B5EF4-FFF2-40B4-BE49-F238E27FC236}">
                  <a16:creationId xmlns="" xmlns:a16="http://schemas.microsoft.com/office/drawing/2014/main" id="{9871E2E5-CCAA-FA49-BDC2-35E726CEDD86}"/>
                </a:ext>
              </a:extLst>
            </p:cNvPr>
            <p:cNvSpPr txBox="1"/>
            <p:nvPr/>
          </p:nvSpPr>
          <p:spPr>
            <a:xfrm>
              <a:off x="10915650" y="429322"/>
              <a:ext cx="106717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 dirty="0">
                  <a:solidFill>
                    <a:schemeClr val="accent1">
                      <a:lumMod val="50000"/>
                    </a:schemeClr>
                  </a:solidFill>
                </a:rPr>
                <a:t>de Cuentas </a:t>
              </a:r>
            </a:p>
          </p:txBody>
        </p:sp>
        <p:sp>
          <p:nvSpPr>
            <p:cNvPr id="54" name="CuadroTexto 53">
              <a:extLst>
                <a:ext uri="{FF2B5EF4-FFF2-40B4-BE49-F238E27FC236}">
                  <a16:creationId xmlns="" xmlns:a16="http://schemas.microsoft.com/office/drawing/2014/main" id="{2E2EC2F8-9EDA-FC4D-AB6C-B6EDE3DFCD9A}"/>
                </a:ext>
              </a:extLst>
            </p:cNvPr>
            <p:cNvSpPr txBox="1"/>
            <p:nvPr/>
          </p:nvSpPr>
          <p:spPr>
            <a:xfrm>
              <a:off x="10956925" y="592045"/>
              <a:ext cx="1025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200" dirty="0">
                  <a:solidFill>
                    <a:schemeClr val="accent1">
                      <a:lumMod val="50000"/>
                    </a:schemeClr>
                  </a:solidFill>
                </a:rPr>
                <a:t>Inicial 2025</a:t>
              </a:r>
            </a:p>
          </p:txBody>
        </p:sp>
        <p:sp>
          <p:nvSpPr>
            <p:cNvPr id="55" name="CuadroTexto 54">
              <a:extLst>
                <a:ext uri="{FF2B5EF4-FFF2-40B4-BE49-F238E27FC236}">
                  <a16:creationId xmlns="" xmlns:a16="http://schemas.microsoft.com/office/drawing/2014/main" id="{9FC4933B-9F10-704F-B743-266C19343F80}"/>
                </a:ext>
              </a:extLst>
            </p:cNvPr>
            <p:cNvSpPr txBox="1"/>
            <p:nvPr/>
          </p:nvSpPr>
          <p:spPr>
            <a:xfrm>
              <a:off x="10338929" y="296979"/>
              <a:ext cx="16438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 dirty="0">
                  <a:solidFill>
                    <a:schemeClr val="accent1">
                      <a:lumMod val="50000"/>
                    </a:schemeClr>
                  </a:solidFill>
                </a:rPr>
                <a:t>Rendición Pública</a:t>
              </a:r>
            </a:p>
          </p:txBody>
        </p:sp>
      </p:grpSp>
      <p:sp>
        <p:nvSpPr>
          <p:cNvPr id="16" name="Rectángulo redondeado 38">
            <a:extLst>
              <a:ext uri="{FF2B5EF4-FFF2-40B4-BE49-F238E27FC236}">
                <a16:creationId xmlns="" xmlns:a16="http://schemas.microsoft.com/office/drawing/2014/main" id="{777FC592-02C6-2F43-8AD1-F1B94C4DD33B}"/>
              </a:ext>
            </a:extLst>
          </p:cNvPr>
          <p:cNvSpPr/>
          <p:nvPr/>
        </p:nvSpPr>
        <p:spPr>
          <a:xfrm>
            <a:off x="2562159" y="1928114"/>
            <a:ext cx="7154420" cy="1365932"/>
          </a:xfrm>
          <a:prstGeom prst="round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dirty="0"/>
          </a:p>
        </p:txBody>
      </p:sp>
      <p:sp>
        <p:nvSpPr>
          <p:cNvPr id="17" name="CuadroTexto 25">
            <a:extLst>
              <a:ext uri="{FF2B5EF4-FFF2-40B4-BE49-F238E27FC236}">
                <a16:creationId xmlns="" xmlns:a16="http://schemas.microsoft.com/office/drawing/2014/main" id="{BE29902B-9C79-E741-985C-932D2145302A}"/>
              </a:ext>
            </a:extLst>
          </p:cNvPr>
          <p:cNvSpPr txBox="1"/>
          <p:nvPr/>
        </p:nvSpPr>
        <p:spPr>
          <a:xfrm>
            <a:off x="2805278" y="2017317"/>
            <a:ext cx="66681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Implementar de manera transparente y oportuna las políticas educativas y de administración curricular en el Departamento, así como la administración y gestión de los recursos en el ámbito de su jurisdicción, competencias y funciones.</a:t>
            </a:r>
            <a:endParaRPr lang="es-BO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Rectángulo redondeado 47">
            <a:extLst>
              <a:ext uri="{FF2B5EF4-FFF2-40B4-BE49-F238E27FC236}">
                <a16:creationId xmlns="" xmlns:a16="http://schemas.microsoft.com/office/drawing/2014/main" id="{00912E65-1C2E-254B-BE69-11EA519598BC}"/>
              </a:ext>
            </a:extLst>
          </p:cNvPr>
          <p:cNvSpPr/>
          <p:nvPr/>
        </p:nvSpPr>
        <p:spPr>
          <a:xfrm>
            <a:off x="2562159" y="4204616"/>
            <a:ext cx="7154420" cy="2048808"/>
          </a:xfrm>
          <a:prstGeom prst="round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dirty="0"/>
          </a:p>
        </p:txBody>
      </p:sp>
      <p:sp>
        <p:nvSpPr>
          <p:cNvPr id="19" name="CuadroTexto 55">
            <a:extLst>
              <a:ext uri="{FF2B5EF4-FFF2-40B4-BE49-F238E27FC236}">
                <a16:creationId xmlns="" xmlns:a16="http://schemas.microsoft.com/office/drawing/2014/main" id="{30D8245B-83CA-8B4F-B276-2FC8D040599D}"/>
              </a:ext>
            </a:extLst>
          </p:cNvPr>
          <p:cNvSpPr txBox="1"/>
          <p:nvPr/>
        </p:nvSpPr>
        <p:spPr>
          <a:xfrm>
            <a:off x="2805278" y="4293819"/>
            <a:ext cx="66681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La Dirección Departamental de Educación del Beni, al 2025 garantiza una educación para todos, integral, de calidad, productiva, comunitaria con pertinencia sociocultural y sin discriminación, en todos los Subsistemas del Sistema Educativo Plurinacional; que articula la investigación, la ciencia y la tecnología con las capacidades productivas de la región, orientadas a la promoción del desarrollo del departamento, a través de una gestión educativa con participación social y transparente,  para vivir bien.</a:t>
            </a:r>
            <a:endParaRPr lang="es-BO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CuadroTexto 37">
            <a:extLst>
              <a:ext uri="{FF2B5EF4-FFF2-40B4-BE49-F238E27FC236}">
                <a16:creationId xmlns="" xmlns:a16="http://schemas.microsoft.com/office/drawing/2014/main" id="{41FE02B4-6452-6343-9AB9-5D5EBDE5D55C}"/>
              </a:ext>
            </a:extLst>
          </p:cNvPr>
          <p:cNvSpPr txBox="1"/>
          <p:nvPr/>
        </p:nvSpPr>
        <p:spPr>
          <a:xfrm>
            <a:off x="1052265" y="1442707"/>
            <a:ext cx="101742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2200" b="1" dirty="0">
                <a:solidFill>
                  <a:schemeClr val="accent1">
                    <a:lumMod val="50000"/>
                  </a:schemeClr>
                </a:solidFill>
              </a:rPr>
              <a:t>RAZÓN DE SER</a:t>
            </a:r>
          </a:p>
        </p:txBody>
      </p:sp>
      <p:sp>
        <p:nvSpPr>
          <p:cNvPr id="21" name="CuadroTexto 43">
            <a:extLst>
              <a:ext uri="{FF2B5EF4-FFF2-40B4-BE49-F238E27FC236}">
                <a16:creationId xmlns="" xmlns:a16="http://schemas.microsoft.com/office/drawing/2014/main" id="{DBACE724-BDCD-2447-92B6-63151DE5F9EA}"/>
              </a:ext>
            </a:extLst>
          </p:cNvPr>
          <p:cNvSpPr txBox="1"/>
          <p:nvPr/>
        </p:nvSpPr>
        <p:spPr>
          <a:xfrm>
            <a:off x="1052265" y="3719209"/>
            <a:ext cx="101742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2200" b="1" dirty="0">
                <a:solidFill>
                  <a:schemeClr val="accent1">
                    <a:lumMod val="50000"/>
                  </a:schemeClr>
                </a:solidFill>
              </a:rPr>
              <a:t>HORIZONTE POLÍTICO</a:t>
            </a:r>
          </a:p>
        </p:txBody>
      </p:sp>
    </p:spTree>
    <p:extLst>
      <p:ext uri="{BB962C8B-B14F-4D97-AF65-F5344CB8AC3E}">
        <p14:creationId xmlns:p14="http://schemas.microsoft.com/office/powerpoint/2010/main" val="326577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672" y="2278488"/>
            <a:ext cx="3249386" cy="362389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C5627BC7-1A53-0742-B7F5-6A4DA6784963}"/>
              </a:ext>
            </a:extLst>
          </p:cNvPr>
          <p:cNvSpPr txBox="1"/>
          <p:nvPr/>
        </p:nvSpPr>
        <p:spPr>
          <a:xfrm>
            <a:off x="8440222" y="2527966"/>
            <a:ext cx="2715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BO" sz="1200" b="1" dirty="0">
                <a:solidFill>
                  <a:schemeClr val="accent1">
                    <a:lumMod val="50000"/>
                  </a:schemeClr>
                </a:solidFill>
              </a:rPr>
              <a:t>TASA DE COBERTURA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BO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62B0F18A-D6D0-6443-AE0D-4B7FAF01C129}"/>
              </a:ext>
            </a:extLst>
          </p:cNvPr>
          <p:cNvSpPr txBox="1"/>
          <p:nvPr/>
        </p:nvSpPr>
        <p:spPr>
          <a:xfrm>
            <a:off x="2339457" y="1192727"/>
            <a:ext cx="75567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2200" b="1" dirty="0">
                <a:solidFill>
                  <a:schemeClr val="accent1">
                    <a:lumMod val="50000"/>
                  </a:schemeClr>
                </a:solidFill>
              </a:rPr>
              <a:t>RESULTADOS A NIVEL DE IMPACTO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="" xmlns:a16="http://schemas.microsoft.com/office/drawing/2014/main" id="{C7714CDB-3331-DB43-AD05-A735C1BDECCA}"/>
              </a:ext>
            </a:extLst>
          </p:cNvPr>
          <p:cNvSpPr txBox="1"/>
          <p:nvPr/>
        </p:nvSpPr>
        <p:spPr>
          <a:xfrm>
            <a:off x="3058229" y="3859604"/>
            <a:ext cx="1675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BO" sz="1200" b="1" dirty="0">
                <a:solidFill>
                  <a:schemeClr val="accent1">
                    <a:lumMod val="50000"/>
                  </a:schemeClr>
                </a:solidFill>
              </a:rPr>
              <a:t>TASA MATRICULA</a:t>
            </a:r>
          </a:p>
          <a:p>
            <a:pPr algn="just"/>
            <a:endParaRPr lang="es-BO" sz="12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60D6DDEC-CFEE-394E-829A-9F6AD538A3A5}"/>
              </a:ext>
            </a:extLst>
          </p:cNvPr>
          <p:cNvSpPr txBox="1"/>
          <p:nvPr/>
        </p:nvSpPr>
        <p:spPr>
          <a:xfrm>
            <a:off x="2999159" y="4929921"/>
            <a:ext cx="20362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BO" sz="1200" b="1" dirty="0">
                <a:solidFill>
                  <a:schemeClr val="accent1">
                    <a:lumMod val="50000"/>
                  </a:schemeClr>
                </a:solidFill>
              </a:rPr>
              <a:t>TASA REPROBACIÓN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="" xmlns:a16="http://schemas.microsoft.com/office/drawing/2014/main" id="{CAF5C6AF-75F0-1543-AE45-2BC3F7C3DC67}"/>
              </a:ext>
            </a:extLst>
          </p:cNvPr>
          <p:cNvSpPr txBox="1"/>
          <p:nvPr/>
        </p:nvSpPr>
        <p:spPr>
          <a:xfrm>
            <a:off x="8440222" y="3893983"/>
            <a:ext cx="1951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BO" sz="1200" b="1" dirty="0">
                <a:solidFill>
                  <a:schemeClr val="accent1">
                    <a:lumMod val="50000"/>
                  </a:schemeClr>
                </a:solidFill>
              </a:rPr>
              <a:t>TASA DE ABANDONO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CC990ADF-2FEF-A641-8CB2-779B26F4F3F4}"/>
              </a:ext>
            </a:extLst>
          </p:cNvPr>
          <p:cNvSpPr txBox="1"/>
          <p:nvPr/>
        </p:nvSpPr>
        <p:spPr>
          <a:xfrm>
            <a:off x="8359058" y="5168339"/>
            <a:ext cx="21981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BO" sz="1200" b="1" dirty="0">
                <a:solidFill>
                  <a:schemeClr val="accent1">
                    <a:lumMod val="50000"/>
                  </a:schemeClr>
                </a:solidFill>
              </a:rPr>
              <a:t>TASA DE PROMOCIÓN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058229" y="2509381"/>
            <a:ext cx="22421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b="1" dirty="0">
                <a:solidFill>
                  <a:srgbClr val="002060"/>
                </a:solidFill>
              </a:rPr>
              <a:t>  TASA DE EGRESO</a:t>
            </a:r>
          </a:p>
        </p:txBody>
      </p:sp>
      <p:sp>
        <p:nvSpPr>
          <p:cNvPr id="31" name="30 Rectángulo"/>
          <p:cNvSpPr/>
          <p:nvPr/>
        </p:nvSpPr>
        <p:spPr>
          <a:xfrm>
            <a:off x="5309680" y="6040768"/>
            <a:ext cx="25042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1200" b="1" dirty="0">
                <a:solidFill>
                  <a:schemeClr val="accent1">
                    <a:lumMod val="50000"/>
                  </a:schemeClr>
                </a:solidFill>
              </a:rPr>
              <a:t>PREVENCIÓN DE LA VIOLENCIA</a:t>
            </a:r>
            <a:endParaRPr lang="es-BO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32" name="Grupo 15"/>
          <p:cNvGrpSpPr/>
          <p:nvPr/>
        </p:nvGrpSpPr>
        <p:grpSpPr>
          <a:xfrm>
            <a:off x="-25188" y="2102072"/>
            <a:ext cx="1893692" cy="4213397"/>
            <a:chOff x="37406" y="2102073"/>
            <a:chExt cx="1893692" cy="4213397"/>
          </a:xfrm>
        </p:grpSpPr>
        <p:grpSp>
          <p:nvGrpSpPr>
            <p:cNvPr id="33" name="Grupo 4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35" name="Grupo 5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37" name="Forma libre 6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 dirty="0"/>
                </a:p>
              </p:txBody>
            </p:sp>
            <p:sp>
              <p:nvSpPr>
                <p:cNvPr id="38" name="CuadroTexto 7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256784"/>
                  <a:ext cx="1529505" cy="1061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4.1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que todas las niñas y todos los niños terminen la enseñanza primaria y secundaria, que ha de ser gratuita, equitativa y de calidad y producir resultados de aprendizaje pertinentes y efectivos 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9" name="Conector recto 8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ector recto 9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CuadroTexto 10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360380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2" name="Conector recto 11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CuadroTexto 12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512624"/>
                  <a:ext cx="1529505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4" name="Conector recto 13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CuadroTexto 21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388635"/>
                <a:ext cx="152950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5.1.1.1 AEI1 Ampliar la cobertura educativa del Sistema Educativo Plurinacional en el Beni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4" name="Conector recto 22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65226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3067596" y="5529400"/>
            <a:ext cx="6269467" cy="904622"/>
          </a:xfrm>
          <a:prstGeom prst="roundRect">
            <a:avLst>
              <a:gd name="adj" fmla="val 3231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en" sz="1400">
                <a:ea typeface="Fira Sans Extra Condensed Medium"/>
                <a:cs typeface="Fira Sans Extra Condensed Medium"/>
                <a:sym typeface="Fira Sans Extra Condensed Medium"/>
              </a:rPr>
              <a:t>INCREMENTAR LA TASA DE PROMOCIÓN A UN </a:t>
            </a:r>
            <a:r>
              <a:rPr lang="en" sz="1400" b="1">
                <a:ea typeface="Fira Sans Extra Condensed Medium"/>
                <a:cs typeface="Fira Sans Extra Condensed Medium"/>
                <a:sym typeface="Fira Sans Extra Condensed Medium"/>
              </a:rPr>
              <a:t>92,29%</a:t>
            </a:r>
            <a:r>
              <a:rPr lang="en" sz="1400">
                <a:ea typeface="Fira Sans Extra Condensed Medium"/>
                <a:cs typeface="Fira Sans Extra Condensed Medium"/>
                <a:sym typeface="Fira Sans Extra Condensed Medium"/>
              </a:rPr>
              <a:t>, 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en" sz="1400">
                <a:sym typeface="Fira Sans Extra Condensed Medium"/>
              </a:rPr>
              <a:t>REDUCIR EL ABANDONO A UN </a:t>
            </a:r>
            <a:r>
              <a:rPr lang="en" sz="1400" b="1">
                <a:sym typeface="Fira Sans Extra Condensed Medium"/>
              </a:rPr>
              <a:t>4,78%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en" sz="1400">
                <a:sym typeface="Fira Sans Extra Condensed Medium"/>
              </a:rPr>
              <a:t>REDUCIR LA REPROBACIÓN A UN </a:t>
            </a:r>
            <a:r>
              <a:rPr lang="en" sz="1400" b="1">
                <a:sym typeface="Fira Sans Extra Condensed Medium"/>
              </a:rPr>
              <a:t>2,93%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en" sz="1400">
                <a:sym typeface="Fira Sans Extra Condensed Medium"/>
              </a:rPr>
              <a:t>REDUCIR EL REZAGO ESCOLAR </a:t>
            </a:r>
            <a:r>
              <a:rPr lang="en" sz="1400" b="1">
                <a:sym typeface="Fira Sans Extra Condensed Medium"/>
              </a:rPr>
              <a:t>18,64%</a:t>
            </a:r>
            <a:endParaRPr sz="1400" b="1"/>
          </a:p>
        </p:txBody>
      </p:sp>
      <p:sp>
        <p:nvSpPr>
          <p:cNvPr id="58" name="57 Rectángulo"/>
          <p:cNvSpPr/>
          <p:nvPr/>
        </p:nvSpPr>
        <p:spPr>
          <a:xfrm>
            <a:off x="3881147" y="1123320"/>
            <a:ext cx="7382598" cy="697780"/>
          </a:xfrm>
          <a:prstGeom prst="rect">
            <a:avLst/>
          </a:prstGeom>
        </p:spPr>
        <p:txBody>
          <a:bodyPr wrap="square" lIns="81430" tIns="40716" rIns="81430" bIns="40716">
            <a:spAutoFit/>
          </a:bodyPr>
          <a:lstStyle/>
          <a:p>
            <a:r>
              <a:rPr lang="es-BO" sz="2000" b="1">
                <a:solidFill>
                  <a:srgbClr val="002060"/>
                </a:solidFill>
              </a:rPr>
              <a:t>TASA DE ABANDONO, PROMOCIÓN, REPROBACIÓN EN EDUCACIÓN REGULAR</a:t>
            </a:r>
            <a:endParaRPr lang="es-BO" sz="2000" ker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1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2182664"/>
              </p:ext>
            </p:extLst>
          </p:nvPr>
        </p:nvGraphicFramePr>
        <p:xfrm>
          <a:off x="3067596" y="1788961"/>
          <a:ext cx="5810815" cy="3772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3423062"/>
              </p:ext>
            </p:extLst>
          </p:nvPr>
        </p:nvGraphicFramePr>
        <p:xfrm>
          <a:off x="8229601" y="2260976"/>
          <a:ext cx="3798276" cy="2348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Conector recto 38">
            <a:extLst>
              <a:ext uri="{FF2B5EF4-FFF2-40B4-BE49-F238E27FC236}">
                <a16:creationId xmlns="" xmlns:a16="http://schemas.microsoft.com/office/drawing/2014/main" id="{9C803CF1-09B1-4446-9B48-E4D956EF4622}"/>
              </a:ext>
            </a:extLst>
          </p:cNvPr>
          <p:cNvCxnSpPr/>
          <p:nvPr/>
        </p:nvCxnSpPr>
        <p:spPr>
          <a:xfrm>
            <a:off x="143971" y="2016997"/>
            <a:ext cx="1825506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38">
            <a:extLst>
              <a:ext uri="{FF2B5EF4-FFF2-40B4-BE49-F238E27FC236}">
                <a16:creationId xmlns="" xmlns:a16="http://schemas.microsoft.com/office/drawing/2014/main" id="{9C803CF1-09B1-4446-9B48-E4D956EF4622}"/>
              </a:ext>
            </a:extLst>
          </p:cNvPr>
          <p:cNvCxnSpPr/>
          <p:nvPr/>
        </p:nvCxnSpPr>
        <p:spPr>
          <a:xfrm>
            <a:off x="129206" y="3238541"/>
            <a:ext cx="1446376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38">
            <a:extLst>
              <a:ext uri="{FF2B5EF4-FFF2-40B4-BE49-F238E27FC236}">
                <a16:creationId xmlns="" xmlns:a16="http://schemas.microsoft.com/office/drawing/2014/main" id="{9C803CF1-09B1-4446-9B48-E4D956EF4622}"/>
              </a:ext>
            </a:extLst>
          </p:cNvPr>
          <p:cNvCxnSpPr/>
          <p:nvPr/>
        </p:nvCxnSpPr>
        <p:spPr>
          <a:xfrm>
            <a:off x="186175" y="5109858"/>
            <a:ext cx="1389407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38">
            <a:extLst>
              <a:ext uri="{FF2B5EF4-FFF2-40B4-BE49-F238E27FC236}">
                <a16:creationId xmlns="" xmlns:a16="http://schemas.microsoft.com/office/drawing/2014/main" id="{9C803CF1-09B1-4446-9B48-E4D956EF4622}"/>
              </a:ext>
            </a:extLst>
          </p:cNvPr>
          <p:cNvCxnSpPr/>
          <p:nvPr/>
        </p:nvCxnSpPr>
        <p:spPr>
          <a:xfrm>
            <a:off x="143971" y="6232615"/>
            <a:ext cx="1825506" cy="22818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37">
            <a:extLst>
              <a:ext uri="{FF2B5EF4-FFF2-40B4-BE49-F238E27FC236}">
                <a16:creationId xmlns="" xmlns:a16="http://schemas.microsoft.com/office/drawing/2014/main" id="{626A5537-E485-C46E-57E9-DE6B01BD3770}"/>
              </a:ext>
            </a:extLst>
          </p:cNvPr>
          <p:cNvSpPr txBox="1"/>
          <p:nvPr/>
        </p:nvSpPr>
        <p:spPr>
          <a:xfrm>
            <a:off x="161656" y="1445509"/>
            <a:ext cx="3699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600" b="1" i="1">
                <a:solidFill>
                  <a:schemeClr val="accent1">
                    <a:lumMod val="50000"/>
                  </a:schemeClr>
                </a:solidFill>
              </a:rPr>
              <a:t>Subdirección de Educación Regular </a:t>
            </a:r>
          </a:p>
        </p:txBody>
      </p:sp>
      <p:grpSp>
        <p:nvGrpSpPr>
          <p:cNvPr id="16" name="Grupo 15">
            <a:extLst>
              <a:ext uri="{FF2B5EF4-FFF2-40B4-BE49-F238E27FC236}">
                <a16:creationId xmlns="" xmlns:a16="http://schemas.microsoft.com/office/drawing/2014/main" id="{B3D090E5-031E-8D48-AEF6-E0068B095165}"/>
              </a:ext>
            </a:extLst>
          </p:cNvPr>
          <p:cNvGrpSpPr/>
          <p:nvPr/>
        </p:nvGrpSpPr>
        <p:grpSpPr>
          <a:xfrm>
            <a:off x="121114" y="2312872"/>
            <a:ext cx="1546021" cy="3716441"/>
            <a:chOff x="121122" y="262515"/>
            <a:chExt cx="1546121" cy="3716593"/>
          </a:xfrm>
        </p:grpSpPr>
        <p:sp>
          <p:nvSpPr>
            <p:cNvPr id="19" name="CuadroTexto 15">
              <a:extLst>
                <a:ext uri="{FF2B5EF4-FFF2-40B4-BE49-F238E27FC236}">
                  <a16:creationId xmlns="" xmlns:a16="http://schemas.microsoft.com/office/drawing/2014/main" id="{3326A035-EDDC-3D4F-99E9-EC943713E6FD}"/>
                </a:ext>
              </a:extLst>
            </p:cNvPr>
            <p:cNvSpPr txBox="1"/>
            <p:nvPr/>
          </p:nvSpPr>
          <p:spPr>
            <a:xfrm>
              <a:off x="121122" y="281838"/>
              <a:ext cx="1529080" cy="15389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s-ES" sz="900" b="1" kern="12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ODS (Meta) </a:t>
              </a:r>
              <a:r>
                <a:rPr lang="es-BO" sz="900" b="1" kern="12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4.1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>
                <a:spcAft>
                  <a:spcPts val="0"/>
                </a:spcAft>
              </a:pPr>
              <a:r>
                <a:rPr lang="es-BO" sz="7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De aquí a 2030, asegurar que todas las niñas y todos los niños terminen la enseñanza primaria y</a:t>
              </a:r>
              <a:r>
                <a:rPr lang="es-BO" sz="12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</a:t>
              </a:r>
              <a:r>
                <a:rPr lang="es-BO" sz="7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secundaria, que ha de ser gratuita, equitativa y de calidad y producir</a:t>
              </a:r>
              <a:r>
                <a:rPr lang="es-BO" sz="12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</a:t>
              </a:r>
              <a:r>
                <a:rPr lang="es-BO" sz="7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resultados de aprendizaje pertinentes y efectivos</a:t>
              </a:r>
            </a:p>
            <a:p>
              <a:pPr>
                <a:spcAft>
                  <a:spcPts val="0"/>
                </a:spcAft>
              </a:pPr>
              <a:endParaRPr lang="es-BO" sz="700" dirty="0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</a:endParaRPr>
            </a:p>
            <a:p>
              <a:pPr>
                <a:spcAft>
                  <a:spcPts val="0"/>
                </a:spcAft>
              </a:pP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20" name="Conector recto 19">
              <a:extLst>
                <a:ext uri="{FF2B5EF4-FFF2-40B4-BE49-F238E27FC236}">
                  <a16:creationId xmlns="" xmlns:a16="http://schemas.microsoft.com/office/drawing/2014/main" id="{31703330-C40B-7344-A43B-BFD04CA69698}"/>
                </a:ext>
              </a:extLst>
            </p:cNvPr>
            <p:cNvCxnSpPr/>
            <p:nvPr/>
          </p:nvCxnSpPr>
          <p:spPr>
            <a:xfrm>
              <a:off x="161668" y="262515"/>
              <a:ext cx="150557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20">
              <a:extLst>
                <a:ext uri="{FF2B5EF4-FFF2-40B4-BE49-F238E27FC236}">
                  <a16:creationId xmlns="" xmlns:a16="http://schemas.microsoft.com/office/drawing/2014/main" id="{5F35469F-134A-7349-AE40-F4CD4839878D}"/>
                </a:ext>
              </a:extLst>
            </p:cNvPr>
            <p:cNvCxnSpPr>
              <a:cxnSpLocks/>
            </p:cNvCxnSpPr>
            <p:nvPr/>
          </p:nvCxnSpPr>
          <p:spPr>
            <a:xfrm>
              <a:off x="161668" y="1444824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CuadroTexto 18">
              <a:extLst>
                <a:ext uri="{FF2B5EF4-FFF2-40B4-BE49-F238E27FC236}">
                  <a16:creationId xmlns="" xmlns:a16="http://schemas.microsoft.com/office/drawing/2014/main" id="{67CA828B-B97F-8C49-901E-0297EBB7DCC7}"/>
                </a:ext>
              </a:extLst>
            </p:cNvPr>
            <p:cNvSpPr txBox="1"/>
            <p:nvPr/>
          </p:nvSpPr>
          <p:spPr>
            <a:xfrm>
              <a:off x="121130" y="1523170"/>
              <a:ext cx="1529080" cy="1011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s-ES" sz="900" b="1" kern="120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PDES (Meta) </a:t>
              </a:r>
              <a:r>
                <a:rPr lang="es-BO" sz="900" b="1" kern="120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5.1.1.1</a:t>
              </a:r>
              <a:r>
                <a:rPr lang="es-BO" sz="900" kern="120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just">
                <a:spcAft>
                  <a:spcPts val="0"/>
                </a:spcAft>
              </a:pPr>
              <a:r>
                <a:rPr lang="es-BO" sz="700" kern="120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Se ha promovido el acceso, permanencia y conclusión de los estudiantes en el Sistema Educativo Plurinacional.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just">
                <a:lnSpc>
                  <a:spcPct val="107000"/>
                </a:lnSpc>
                <a:spcAft>
                  <a:spcPts val="0"/>
                </a:spcAft>
              </a:pPr>
              <a:r>
                <a:rPr lang="es-BO" sz="700" kern="120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Incrementar la tasa de promoción.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spcAft>
                  <a:spcPts val="0"/>
                </a:spcAft>
              </a:pPr>
              <a:r>
                <a:rPr lang="es-BO" sz="7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>
                <a:spcAft>
                  <a:spcPts val="0"/>
                </a:spcAft>
              </a:pPr>
              <a:r>
                <a:rPr lang="es-BO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23" name="Conector recto 22">
              <a:extLst>
                <a:ext uri="{FF2B5EF4-FFF2-40B4-BE49-F238E27FC236}">
                  <a16:creationId xmlns="" xmlns:a16="http://schemas.microsoft.com/office/drawing/2014/main" id="{1F78673D-1481-F743-9597-E38BE617E47F}"/>
                </a:ext>
              </a:extLst>
            </p:cNvPr>
            <p:cNvCxnSpPr>
              <a:cxnSpLocks/>
            </p:cNvCxnSpPr>
            <p:nvPr/>
          </p:nvCxnSpPr>
          <p:spPr>
            <a:xfrm>
              <a:off x="161668" y="2713187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CuadroTexto 20">
              <a:extLst>
                <a:ext uri="{FF2B5EF4-FFF2-40B4-BE49-F238E27FC236}">
                  <a16:creationId xmlns="" xmlns:a16="http://schemas.microsoft.com/office/drawing/2014/main" id="{B414FC12-79B9-A249-8D88-205CD0CE7D90}"/>
                </a:ext>
              </a:extLst>
            </p:cNvPr>
            <p:cNvSpPr txBox="1"/>
            <p:nvPr/>
          </p:nvSpPr>
          <p:spPr>
            <a:xfrm>
              <a:off x="121162" y="2795042"/>
              <a:ext cx="1529080" cy="723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0"/>
                </a:spcAft>
              </a:pPr>
              <a:r>
                <a:rPr lang="es-BO" sz="900" b="1" kern="120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PEI 5.1.1.1.1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07000"/>
                </a:lnSpc>
                <a:spcAft>
                  <a:spcPts val="0"/>
                </a:spcAft>
              </a:pPr>
              <a:r>
                <a:rPr lang="es-BO" sz="700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Mejorar la cobertura educativa, del sistema educativo plurinacional en el departamento del Beni .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spcAft>
                  <a:spcPts val="0"/>
                </a:spcAft>
              </a:pPr>
              <a:r>
                <a:rPr lang="es-BO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25" name="Conector recto 24">
              <a:extLst>
                <a:ext uri="{FF2B5EF4-FFF2-40B4-BE49-F238E27FC236}">
                  <a16:creationId xmlns="" xmlns:a16="http://schemas.microsoft.com/office/drawing/2014/main" id="{FA43BDB7-5DB4-BC41-BEF9-BFE4285E450E}"/>
                </a:ext>
              </a:extLst>
            </p:cNvPr>
            <p:cNvCxnSpPr/>
            <p:nvPr/>
          </p:nvCxnSpPr>
          <p:spPr>
            <a:xfrm>
              <a:off x="161668" y="3979108"/>
              <a:ext cx="150557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upo 38"/>
          <p:cNvGrpSpPr/>
          <p:nvPr/>
        </p:nvGrpSpPr>
        <p:grpSpPr>
          <a:xfrm>
            <a:off x="-17180" y="2102073"/>
            <a:ext cx="1893692" cy="4213397"/>
            <a:chOff x="37406" y="2102073"/>
            <a:chExt cx="1893692" cy="4213397"/>
          </a:xfrm>
        </p:grpSpPr>
        <p:grpSp>
          <p:nvGrpSpPr>
            <p:cNvPr id="36" name="Grupo 39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39" name="Grupo 41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41" name="Forma libre 43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42" name="CuadroTexto 44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256784"/>
                  <a:ext cx="1529505" cy="1061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4.1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que todas las niñas y todos los niños terminen la enseñanza primaria y secundaria, que ha de ser gratuita, equitativa y de calidad y producir resultados de aprendizaje pertinentes y efectivos 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3" name="Conector recto 45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Conector recto 46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CuadroTexto 47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360380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6" name="Conector recto 48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" name="CuadroTexto 49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512624"/>
                  <a:ext cx="1529505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8" name="Conector recto 50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" name="CuadroTexto 42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388635"/>
                <a:ext cx="152950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5.1.1.1 AEI1 Ampliar la cobertura educativa del Sistema Educativo Plurinacional en el Beni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7" name="Conector recto 40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7343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="" xmlns:a16="http://schemas.microsoft.com/office/drawing/2014/main" id="{00C4CF14-E981-E84F-8249-7FD8FE32ED18}"/>
              </a:ext>
            </a:extLst>
          </p:cNvPr>
          <p:cNvSpPr txBox="1"/>
          <p:nvPr/>
        </p:nvSpPr>
        <p:spPr>
          <a:xfrm>
            <a:off x="4375866" y="869044"/>
            <a:ext cx="44140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>
                <a:solidFill>
                  <a:schemeClr val="accent1">
                    <a:lumMod val="50000"/>
                  </a:schemeClr>
                </a:solidFill>
              </a:rPr>
              <a:t>C</a:t>
            </a:r>
            <a:r>
              <a:rPr lang="es-BO" sz="2200" b="1">
                <a:solidFill>
                  <a:schemeClr val="accent1">
                    <a:lumMod val="50000"/>
                  </a:schemeClr>
                </a:solidFill>
              </a:rPr>
              <a:t>OBERTURA </a:t>
            </a:r>
          </a:p>
        </p:txBody>
      </p:sp>
      <p:sp>
        <p:nvSpPr>
          <p:cNvPr id="16" name="Rectángulo redondeado 15">
            <a:extLst>
              <a:ext uri="{FF2B5EF4-FFF2-40B4-BE49-F238E27FC236}">
                <a16:creationId xmlns="" xmlns:a16="http://schemas.microsoft.com/office/drawing/2014/main" id="{6ED3383D-023B-BF49-8FEA-BF945C34156B}"/>
              </a:ext>
            </a:extLst>
          </p:cNvPr>
          <p:cNvSpPr/>
          <p:nvPr/>
        </p:nvSpPr>
        <p:spPr>
          <a:xfrm>
            <a:off x="5971047" y="5728550"/>
            <a:ext cx="2590105" cy="89255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7" name="CuadroTexto 16">
            <a:extLst>
              <a:ext uri="{FF2B5EF4-FFF2-40B4-BE49-F238E27FC236}">
                <a16:creationId xmlns="" xmlns:a16="http://schemas.microsoft.com/office/drawing/2014/main" id="{0C83AAA6-759D-F54D-8D55-2273780130E0}"/>
              </a:ext>
            </a:extLst>
          </p:cNvPr>
          <p:cNvSpPr txBox="1"/>
          <p:nvPr/>
        </p:nvSpPr>
        <p:spPr>
          <a:xfrm>
            <a:off x="6147128" y="5693994"/>
            <a:ext cx="22653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28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35.823</a:t>
            </a:r>
          </a:p>
          <a:p>
            <a:pPr algn="ctr"/>
            <a:r>
              <a:rPr lang="es-BO" sz="12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Estudiantes y Participantes Inscritos</a:t>
            </a:r>
          </a:p>
        </p:txBody>
      </p:sp>
      <p:sp>
        <p:nvSpPr>
          <p:cNvPr id="18" name="Rectángulo 2">
            <a:extLst>
              <a:ext uri="{FF2B5EF4-FFF2-40B4-BE49-F238E27FC236}">
                <a16:creationId xmlns="" xmlns:a16="http://schemas.microsoft.com/office/drawing/2014/main" id="{ABFE5108-22A8-3241-B784-D5286E09D1DF}"/>
              </a:ext>
            </a:extLst>
          </p:cNvPr>
          <p:cNvSpPr/>
          <p:nvPr/>
        </p:nvSpPr>
        <p:spPr>
          <a:xfrm>
            <a:off x="7037212" y="5211995"/>
            <a:ext cx="2848857" cy="3821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lnSpc>
                <a:spcPct val="107000"/>
              </a:lnSpc>
            </a:pPr>
            <a:r>
              <a:rPr lang="es-BO" sz="900" b="1" i="1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(p) </a:t>
            </a:r>
            <a:r>
              <a:rPr lang="es-BO" sz="900" i="1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Información Preliminar – Fecha de corte: 19-Abr-2024</a:t>
            </a:r>
          </a:p>
          <a:p>
            <a:pPr defTabSz="914400">
              <a:lnSpc>
                <a:spcPct val="107000"/>
              </a:lnSpc>
            </a:pPr>
            <a:r>
              <a:rPr lang="es-BO" sz="900" b="1" i="1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Fuente</a:t>
            </a:r>
            <a:r>
              <a:rPr lang="es-BO" sz="900" i="1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Ministerio de Educación (DGP) –</a:t>
            </a:r>
          </a:p>
        </p:txBody>
      </p:sp>
      <p:graphicFrame>
        <p:nvGraphicFramePr>
          <p:cNvPr id="19" name="Tabla 18">
            <a:extLst>
              <a:ext uri="{FF2B5EF4-FFF2-40B4-BE49-F238E27FC236}">
                <a16:creationId xmlns="" xmlns:a16="http://schemas.microsoft.com/office/drawing/2014/main" id="{217518FD-5D9B-3C44-90D5-7CD43B4E1F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608485"/>
              </p:ext>
            </p:extLst>
          </p:nvPr>
        </p:nvGraphicFramePr>
        <p:xfrm>
          <a:off x="2813402" y="2642432"/>
          <a:ext cx="3353422" cy="24721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5767">
                  <a:extLst>
                    <a:ext uri="{9D8B030D-6E8A-4147-A177-3AD203B41FA5}">
                      <a16:colId xmlns="" xmlns:a16="http://schemas.microsoft.com/office/drawing/2014/main" val="1208126638"/>
                    </a:ext>
                  </a:extLst>
                </a:gridCol>
                <a:gridCol w="1327655">
                  <a:extLst>
                    <a:ext uri="{9D8B030D-6E8A-4147-A177-3AD203B41FA5}">
                      <a16:colId xmlns="" xmlns:a16="http://schemas.microsoft.com/office/drawing/2014/main" val="355014040"/>
                    </a:ext>
                  </a:extLst>
                </a:gridCol>
              </a:tblGrid>
              <a:tr h="29769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MATRICULA</a:t>
                      </a:r>
                      <a:endParaRPr lang="es-ES" sz="12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s-ES" sz="12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55726206"/>
                  </a:ext>
                </a:extLst>
              </a:tr>
              <a:tr h="303542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Educación Primaria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29143255"/>
                  </a:ext>
                </a:extLst>
              </a:tr>
              <a:tr h="353206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Educación Secundaria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7.256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97041685"/>
                  </a:ext>
                </a:extLst>
              </a:tr>
              <a:tr h="303542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Educación Técnica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16.870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18187946"/>
                  </a:ext>
                </a:extLst>
              </a:tr>
              <a:tr h="303542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Educación Especial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41115068"/>
                  </a:ext>
                </a:extLst>
              </a:tr>
              <a:tr h="303542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Educación permanente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24239533"/>
                  </a:ext>
                </a:extLst>
              </a:tr>
              <a:tr h="303542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SPCC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B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51994760"/>
                  </a:ext>
                </a:extLst>
              </a:tr>
              <a:tr h="30354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  <a:latin typeface="+mn-lt"/>
                        </a:rPr>
                        <a:t>TOTAL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1" u="none" strike="noStrike">
                          <a:effectLst/>
                          <a:latin typeface="+mn-lt"/>
                        </a:rPr>
                        <a:t>594.364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360000" marT="9525" marB="0" anchor="ctr">
                    <a:lnL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2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72795736"/>
                  </a:ext>
                </a:extLst>
              </a:tr>
            </a:tbl>
          </a:graphicData>
        </a:graphic>
      </p:graphicFrame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62083664-2369-7A48-BC00-4AD725232D3B}"/>
              </a:ext>
            </a:extLst>
          </p:cNvPr>
          <p:cNvSpPr txBox="1"/>
          <p:nvPr/>
        </p:nvSpPr>
        <p:spPr>
          <a:xfrm>
            <a:off x="3243190" y="2167667"/>
            <a:ext cx="2265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/>
              <a:t>Estadísticas </a:t>
            </a:r>
          </a:p>
        </p:txBody>
      </p:sp>
      <p:grpSp>
        <p:nvGrpSpPr>
          <p:cNvPr id="22" name="Grupo 21">
            <a:extLst>
              <a:ext uri="{FF2B5EF4-FFF2-40B4-BE49-F238E27FC236}">
                <a16:creationId xmlns="" xmlns:a16="http://schemas.microsoft.com/office/drawing/2014/main" id="{3BF8C006-7D51-244F-B1C3-8759DC037A96}"/>
              </a:ext>
            </a:extLst>
          </p:cNvPr>
          <p:cNvGrpSpPr/>
          <p:nvPr/>
        </p:nvGrpSpPr>
        <p:grpSpPr>
          <a:xfrm>
            <a:off x="10338929" y="296979"/>
            <a:ext cx="1643895" cy="572065"/>
            <a:chOff x="10338929" y="296979"/>
            <a:chExt cx="1643895" cy="572065"/>
          </a:xfrm>
        </p:grpSpPr>
        <p:sp>
          <p:nvSpPr>
            <p:cNvPr id="23" name="CuadroTexto 22">
              <a:extLst>
                <a:ext uri="{FF2B5EF4-FFF2-40B4-BE49-F238E27FC236}">
                  <a16:creationId xmlns="" xmlns:a16="http://schemas.microsoft.com/office/drawing/2014/main" id="{FE9A0574-1800-F243-B721-472C90069DF4}"/>
                </a:ext>
              </a:extLst>
            </p:cNvPr>
            <p:cNvSpPr txBox="1"/>
            <p:nvPr/>
          </p:nvSpPr>
          <p:spPr>
            <a:xfrm>
              <a:off x="10915650" y="429322"/>
              <a:ext cx="106717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de Cuentas </a:t>
              </a: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="" xmlns:a16="http://schemas.microsoft.com/office/drawing/2014/main" id="{E6504D3B-2D84-2940-A7BE-3F3EF34A0A03}"/>
                </a:ext>
              </a:extLst>
            </p:cNvPr>
            <p:cNvSpPr txBox="1"/>
            <p:nvPr/>
          </p:nvSpPr>
          <p:spPr>
            <a:xfrm>
              <a:off x="10956925" y="592045"/>
              <a:ext cx="1025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200">
                  <a:solidFill>
                    <a:schemeClr val="accent1">
                      <a:lumMod val="50000"/>
                    </a:schemeClr>
                  </a:solidFill>
                </a:rPr>
                <a:t>Inicial 2025</a:t>
              </a:r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="" xmlns:a16="http://schemas.microsoft.com/office/drawing/2014/main" id="{6967BB13-1186-4D4E-97F7-C0D011DF4FD7}"/>
                </a:ext>
              </a:extLst>
            </p:cNvPr>
            <p:cNvSpPr txBox="1"/>
            <p:nvPr/>
          </p:nvSpPr>
          <p:spPr>
            <a:xfrm>
              <a:off x="10338929" y="296979"/>
              <a:ext cx="16438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Rendición Pública</a:t>
              </a:r>
            </a:p>
          </p:txBody>
        </p:sp>
      </p:grpSp>
      <p:graphicFrame>
        <p:nvGraphicFramePr>
          <p:cNvPr id="34" name="Gráfico 33">
            <a:extLst>
              <a:ext uri="{FF2B5EF4-FFF2-40B4-BE49-F238E27FC236}">
                <a16:creationId xmlns="" xmlns:a16="http://schemas.microsoft.com/office/drawing/2014/main" id="{8A9FA561-F708-9DC1-02AB-46F9DEC550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8913620"/>
              </p:ext>
            </p:extLst>
          </p:nvPr>
        </p:nvGraphicFramePr>
        <p:xfrm>
          <a:off x="5809957" y="1457445"/>
          <a:ext cx="6172867" cy="3657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CuadroTexto 37">
            <a:extLst>
              <a:ext uri="{FF2B5EF4-FFF2-40B4-BE49-F238E27FC236}">
                <a16:creationId xmlns="" xmlns:a16="http://schemas.microsoft.com/office/drawing/2014/main" id="{626A5537-E485-C46E-57E9-DE6B01BD3770}"/>
              </a:ext>
            </a:extLst>
          </p:cNvPr>
          <p:cNvSpPr txBox="1"/>
          <p:nvPr/>
        </p:nvSpPr>
        <p:spPr>
          <a:xfrm>
            <a:off x="165371" y="1445813"/>
            <a:ext cx="43247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600" b="1" i="1">
                <a:solidFill>
                  <a:schemeClr val="accent1">
                    <a:lumMod val="50000"/>
                  </a:schemeClr>
                </a:solidFill>
              </a:rPr>
              <a:t>Subdirección de Educación Alternativa y Especial </a:t>
            </a:r>
          </a:p>
        </p:txBody>
      </p:sp>
      <p:grpSp>
        <p:nvGrpSpPr>
          <p:cNvPr id="27" name="Grupo 7"/>
          <p:cNvGrpSpPr/>
          <p:nvPr/>
        </p:nvGrpSpPr>
        <p:grpSpPr>
          <a:xfrm>
            <a:off x="-25659" y="2077787"/>
            <a:ext cx="2139467" cy="4488676"/>
            <a:chOff x="37406" y="2102073"/>
            <a:chExt cx="1893692" cy="4213397"/>
          </a:xfrm>
        </p:grpSpPr>
        <p:grpSp>
          <p:nvGrpSpPr>
            <p:cNvPr id="28" name="Grupo 8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30" name="Grupo 10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32" name="Forma libre 14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33" name="CuadroTexto 15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256784"/>
                  <a:ext cx="1529505" cy="1061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4.1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que todas las niñas y todos los niños terminen la enseñanza primaria y secundaria, que ha de ser gratuita, equitativa y de calidad y producir resultados de aprendizaje pertinentes y efectivos 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5" name="Conector recto 18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Conector recto 19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CuadroTexto 20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360380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8" name="Conector recto 21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CuadroTexto 22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512624"/>
                  <a:ext cx="1529505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0" name="Conector recto 23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CuadroTexto 11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388635"/>
                <a:ext cx="152950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5.1.1.1 AEI1 Ampliar la cobertura educativa del Sistema Educativo Plurinacional en el Beni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9" name="Conector recto 9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2018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7791678-124D-9EE3-3A13-8F1732123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7">
            <a:extLst>
              <a:ext uri="{FF2B5EF4-FFF2-40B4-BE49-F238E27FC236}">
                <a16:creationId xmlns="" xmlns:a16="http://schemas.microsoft.com/office/drawing/2014/main" id="{626A5537-E485-C46E-57E9-DE6B01BD3770}"/>
              </a:ext>
            </a:extLst>
          </p:cNvPr>
          <p:cNvSpPr txBox="1"/>
          <p:nvPr/>
        </p:nvSpPr>
        <p:spPr>
          <a:xfrm>
            <a:off x="165371" y="1424462"/>
            <a:ext cx="75567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600" b="1" i="1">
                <a:solidFill>
                  <a:schemeClr val="accent1">
                    <a:lumMod val="50000"/>
                  </a:schemeClr>
                </a:solidFill>
              </a:rPr>
              <a:t>Subdirección de Educación Superior</a:t>
            </a:r>
          </a:p>
        </p:txBody>
      </p:sp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188619404"/>
              </p:ext>
            </p:extLst>
          </p:nvPr>
        </p:nvGraphicFramePr>
        <p:xfrm>
          <a:off x="2895907" y="1593738"/>
          <a:ext cx="7447501" cy="4833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6" name="Grupo 15"/>
          <p:cNvGrpSpPr/>
          <p:nvPr/>
        </p:nvGrpSpPr>
        <p:grpSpPr>
          <a:xfrm>
            <a:off x="-13648" y="2022379"/>
            <a:ext cx="2088108" cy="4558034"/>
            <a:chOff x="37406" y="2102073"/>
            <a:chExt cx="1893692" cy="4213397"/>
          </a:xfrm>
        </p:grpSpPr>
        <p:grpSp>
          <p:nvGrpSpPr>
            <p:cNvPr id="17" name="Grupo 16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19" name="Grupo 18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21" name="Forma libre 20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23" name="CuadroTexto 23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408178"/>
                  <a:ext cx="1529505" cy="6828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4.3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el acceso igualitario de todos los hombres y las mujeres a una formación técnica, profesional y superior de calidad, incluida la enseñanza universitaria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4" name="Conector recto 24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Conector recto 25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CuadroTexto 26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436076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7" name="Conector recto 27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CuadroTexto 28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600937"/>
                  <a:ext cx="1529505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9" name="Conector recto 29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CuadroTexto 19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388635"/>
                <a:ext cx="152950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5.1.1.1 AEI1 Ampliar la cobertura educativa del Sistema Educativo Plurinacional en el Beni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8" name="Conector recto 17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744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redondeado 17">
            <a:extLst>
              <a:ext uri="{FF2B5EF4-FFF2-40B4-BE49-F238E27FC236}">
                <a16:creationId xmlns="" xmlns:a16="http://schemas.microsoft.com/office/drawing/2014/main" id="{F5E53458-D820-F34A-800A-2E9C50909BD6}"/>
              </a:ext>
            </a:extLst>
          </p:cNvPr>
          <p:cNvSpPr/>
          <p:nvPr/>
        </p:nvSpPr>
        <p:spPr>
          <a:xfrm>
            <a:off x="3043717" y="2529700"/>
            <a:ext cx="3159510" cy="92889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b="1"/>
              <a:t>BONO JUANCITO PINTO </a:t>
            </a:r>
          </a:p>
        </p:txBody>
      </p:sp>
      <p:sp>
        <p:nvSpPr>
          <p:cNvPr id="3" name="2 Rectángulo"/>
          <p:cNvSpPr/>
          <p:nvPr/>
        </p:nvSpPr>
        <p:spPr>
          <a:xfrm>
            <a:off x="3660086" y="1123320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BO" sz="2200" b="1">
                <a:solidFill>
                  <a:srgbClr val="002060"/>
                </a:solidFill>
              </a:rPr>
              <a:t>CALIDAD EDUCATIVA Y COBERTURA</a:t>
            </a:r>
          </a:p>
        </p:txBody>
      </p:sp>
      <p:sp>
        <p:nvSpPr>
          <p:cNvPr id="17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4314714" y="5728977"/>
            <a:ext cx="5308271" cy="602831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es-BO" b="1"/>
              <a:t>100%  de estudiantes beneficiados</a:t>
            </a:r>
            <a:endParaRPr b="1"/>
          </a:p>
        </p:txBody>
      </p:sp>
      <p:sp>
        <p:nvSpPr>
          <p:cNvPr id="14" name="Rectángulo redondeado 24">
            <a:extLst>
              <a:ext uri="{FF2B5EF4-FFF2-40B4-BE49-F238E27FC236}">
                <a16:creationId xmlns="" xmlns:a16="http://schemas.microsoft.com/office/drawing/2014/main" id="{41165B1A-C00D-B848-83A8-6BC97B7676DF}"/>
              </a:ext>
            </a:extLst>
          </p:cNvPr>
          <p:cNvSpPr/>
          <p:nvPr/>
        </p:nvSpPr>
        <p:spPr>
          <a:xfrm>
            <a:off x="6346673" y="2378193"/>
            <a:ext cx="5243643" cy="12319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BO">
                <a:solidFill>
                  <a:schemeClr val="tx1"/>
                </a:solidFill>
              </a:rPr>
              <a:t>Se beneficiara aproximadamente a</a:t>
            </a:r>
            <a:r>
              <a:rPr lang="es-BO">
                <a:solidFill>
                  <a:schemeClr val="tx1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s-BO" b="1">
                <a:solidFill>
                  <a:schemeClr val="tx1"/>
                </a:solidFill>
                <a:ea typeface="Cambria" panose="02040503050406030204" pitchFamily="18" charset="0"/>
                <a:cs typeface="Arial" panose="020B0604020202020204" pitchFamily="34" charset="0"/>
              </a:rPr>
              <a:t>124,795</a:t>
            </a:r>
            <a:r>
              <a:rPr lang="es-BO">
                <a:solidFill>
                  <a:schemeClr val="tx1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s-BO" b="1">
                <a:solidFill>
                  <a:schemeClr val="tx1"/>
                </a:solidFill>
                <a:ea typeface="Cambria" panose="02040503050406030204" pitchFamily="18" charset="0"/>
                <a:cs typeface="Arial" panose="020B0604020202020204" pitchFamily="34" charset="0"/>
              </a:rPr>
              <a:t>estudiantes.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BO">
                <a:solidFill>
                  <a:schemeClr val="tx1"/>
                </a:solidFill>
              </a:rPr>
              <a:t>Proyección realizada en base cantidad de estudiantes inscritos en la gestión anterior.</a:t>
            </a:r>
          </a:p>
        </p:txBody>
      </p:sp>
      <p:grpSp>
        <p:nvGrpSpPr>
          <p:cNvPr id="16" name="Grupo 7"/>
          <p:cNvGrpSpPr/>
          <p:nvPr/>
        </p:nvGrpSpPr>
        <p:grpSpPr>
          <a:xfrm>
            <a:off x="-17186" y="1934662"/>
            <a:ext cx="2071617" cy="4729266"/>
            <a:chOff x="37406" y="2102073"/>
            <a:chExt cx="1893692" cy="4213397"/>
          </a:xfrm>
        </p:grpSpPr>
        <p:grpSp>
          <p:nvGrpSpPr>
            <p:cNvPr id="19" name="Grupo 8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21" name="Grupo 10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32" name="Forma libre 14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33" name="CuadroTexto 15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29739"/>
                  <a:ext cx="1529505" cy="1061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4.1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que todas las niñas y todos los niños terminen la enseñanza primaria y secundaria, que ha de ser gratuita, equitativa y de calidad y producir resultados de aprendizaje pertinentes y efectivos 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4" name="Conector recto 18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Conector recto 19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CuadroTexto 20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360380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7" name="Conector recto 21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CuadroTexto 22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512624"/>
                  <a:ext cx="1529505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9" name="Conector recto 23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CuadroTexto 11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388635"/>
                <a:ext cx="152950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5.1.1.1 AEI1 Ampliar la cobertura educativa del Sistema Educativo Plurinacional en el Beni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0" name="Conector recto 9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ángulo redondeado 17">
            <a:extLst>
              <a:ext uri="{FF2B5EF4-FFF2-40B4-BE49-F238E27FC236}">
                <a16:creationId xmlns="" xmlns:a16="http://schemas.microsoft.com/office/drawing/2014/main" id="{F5E53458-D820-F34A-800A-2E9C50909BD6}"/>
              </a:ext>
            </a:extLst>
          </p:cNvPr>
          <p:cNvSpPr/>
          <p:nvPr/>
        </p:nvSpPr>
        <p:spPr>
          <a:xfrm>
            <a:off x="3043717" y="4159147"/>
            <a:ext cx="3159510" cy="92889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b="1"/>
              <a:t>INCENTIVO AL BACHILLERATO DESTACADO </a:t>
            </a:r>
          </a:p>
        </p:txBody>
      </p:sp>
      <p:sp>
        <p:nvSpPr>
          <p:cNvPr id="24" name="Rectángulo redondeado 24">
            <a:extLst>
              <a:ext uri="{FF2B5EF4-FFF2-40B4-BE49-F238E27FC236}">
                <a16:creationId xmlns="" xmlns:a16="http://schemas.microsoft.com/office/drawing/2014/main" id="{41165B1A-C00D-B848-83A8-6BC97B7676DF}"/>
              </a:ext>
            </a:extLst>
          </p:cNvPr>
          <p:cNvSpPr/>
          <p:nvPr/>
        </p:nvSpPr>
        <p:spPr>
          <a:xfrm>
            <a:off x="6346672" y="3983910"/>
            <a:ext cx="5243643" cy="125230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BO">
                <a:solidFill>
                  <a:schemeClr val="tx1"/>
                </a:solidFill>
              </a:rPr>
              <a:t>Se beneficiara aproximadamente a</a:t>
            </a:r>
            <a:r>
              <a:rPr lang="es-BO">
                <a:solidFill>
                  <a:schemeClr val="tx1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s-BO" b="1">
                <a:solidFill>
                  <a:schemeClr val="tx1"/>
                </a:solidFill>
                <a:ea typeface="Cambria" pitchFamily="18" charset="0"/>
              </a:rPr>
              <a:t>789  </a:t>
            </a:r>
            <a:r>
              <a:rPr lang="es-BO" b="1">
                <a:solidFill>
                  <a:schemeClr val="tx1"/>
                </a:solidFill>
                <a:ea typeface="Cambria" panose="02040503050406030204" pitchFamily="18" charset="0"/>
                <a:cs typeface="Arial" panose="020B0604020202020204" pitchFamily="34" charset="0"/>
              </a:rPr>
              <a:t>estudiantes. 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BO">
                <a:solidFill>
                  <a:schemeClr val="tx1"/>
                </a:solidFill>
              </a:rPr>
              <a:t>Proyección realizada en base cantidad de estudiantes inscritos en la gestión anterior.</a:t>
            </a:r>
          </a:p>
        </p:txBody>
      </p:sp>
    </p:spTree>
    <p:extLst>
      <p:ext uri="{BB962C8B-B14F-4D97-AF65-F5344CB8AC3E}">
        <p14:creationId xmlns:p14="http://schemas.microsoft.com/office/powerpoint/2010/main" val="36752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9B9A9DBC-C393-FD4E-9CD2-54FE498A82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1"/>
            <a:ext cx="12199656" cy="6857998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0527CAE9-3348-4B4B-B49C-D75F8B4657DF}"/>
              </a:ext>
            </a:extLst>
          </p:cNvPr>
          <p:cNvSpPr txBox="1"/>
          <p:nvPr/>
        </p:nvSpPr>
        <p:spPr>
          <a:xfrm>
            <a:off x="1569493" y="2504815"/>
            <a:ext cx="7341944" cy="1909548"/>
          </a:xfrm>
          <a:prstGeom prst="rect">
            <a:avLst/>
          </a:prstGeom>
          <a:noFill/>
        </p:spPr>
        <p:txBody>
          <a:bodyPr wrap="square" bIns="108000" rtlCol="0">
            <a:spAutoFit/>
          </a:bodyPr>
          <a:lstStyle/>
          <a:p>
            <a:pPr algn="ctr"/>
            <a:r>
              <a:rPr lang="es-BO" sz="5000" b="1">
                <a:solidFill>
                  <a:schemeClr val="accent1">
                    <a:lumMod val="50000"/>
                  </a:schemeClr>
                </a:solidFill>
              </a:rPr>
              <a:t>SUBDIRECCIÓN DE EDUCACIÓN REGULAR</a:t>
            </a:r>
          </a:p>
          <a:p>
            <a:pPr algn="ctr"/>
            <a:r>
              <a:rPr lang="es-BO" sz="1400">
                <a:solidFill>
                  <a:schemeClr val="accent5">
                    <a:lumMod val="75000"/>
                  </a:schemeClr>
                </a:solidFill>
              </a:rPr>
              <a:t>Dirección Departamental de Educación del Beni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="" xmlns:a16="http://schemas.microsoft.com/office/drawing/2014/main" id="{E9A86274-DE61-614F-AC48-3998C7A14F48}"/>
              </a:ext>
            </a:extLst>
          </p:cNvPr>
          <p:cNvGrpSpPr/>
          <p:nvPr/>
        </p:nvGrpSpPr>
        <p:grpSpPr>
          <a:xfrm>
            <a:off x="10141860" y="5941034"/>
            <a:ext cx="1643895" cy="572065"/>
            <a:chOff x="10338929" y="296979"/>
            <a:chExt cx="1643895" cy="572065"/>
          </a:xfrm>
        </p:grpSpPr>
        <p:sp>
          <p:nvSpPr>
            <p:cNvPr id="6" name="CuadroTexto 5">
              <a:extLst>
                <a:ext uri="{FF2B5EF4-FFF2-40B4-BE49-F238E27FC236}">
                  <a16:creationId xmlns="" xmlns:a16="http://schemas.microsoft.com/office/drawing/2014/main" id="{90AC63E0-4F04-0D41-89A9-6E8056EFF9D6}"/>
                </a:ext>
              </a:extLst>
            </p:cNvPr>
            <p:cNvSpPr txBox="1"/>
            <p:nvPr/>
          </p:nvSpPr>
          <p:spPr>
            <a:xfrm>
              <a:off x="10915650" y="429322"/>
              <a:ext cx="106717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de Cuentas 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="" xmlns:a16="http://schemas.microsoft.com/office/drawing/2014/main" id="{A8DFD767-2CA8-3540-AC57-F71DD8AC419F}"/>
                </a:ext>
              </a:extLst>
            </p:cNvPr>
            <p:cNvSpPr txBox="1"/>
            <p:nvPr/>
          </p:nvSpPr>
          <p:spPr>
            <a:xfrm>
              <a:off x="10956925" y="592045"/>
              <a:ext cx="1025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200">
                  <a:solidFill>
                    <a:schemeClr val="accent1">
                      <a:lumMod val="50000"/>
                    </a:schemeClr>
                  </a:solidFill>
                </a:rPr>
                <a:t>Inicial 2025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="" xmlns:a16="http://schemas.microsoft.com/office/drawing/2014/main" id="{BD25C2AF-FAC1-1042-B66A-8EB28AF8C4A7}"/>
                </a:ext>
              </a:extLst>
            </p:cNvPr>
            <p:cNvSpPr txBox="1"/>
            <p:nvPr/>
          </p:nvSpPr>
          <p:spPr>
            <a:xfrm>
              <a:off x="10338929" y="296979"/>
              <a:ext cx="16438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Rendición Pública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52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2943859" y="5681801"/>
            <a:ext cx="6269467" cy="904622"/>
          </a:xfrm>
          <a:prstGeom prst="roundRect">
            <a:avLst>
              <a:gd name="adj" fmla="val 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en" sz="14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INCREMENTO EN LA  COBERTURA EDUCATIVA DE UN 91,47%  A UN 92% PARA ESTA GESTIÓN 2025</a:t>
            </a:r>
            <a:endParaRPr sz="1400"/>
          </a:p>
        </p:txBody>
      </p:sp>
      <p:sp>
        <p:nvSpPr>
          <p:cNvPr id="58" name="57 Rectángulo"/>
          <p:cNvSpPr/>
          <p:nvPr/>
        </p:nvSpPr>
        <p:spPr>
          <a:xfrm>
            <a:off x="1149927" y="894455"/>
            <a:ext cx="6458808" cy="759336"/>
          </a:xfrm>
          <a:prstGeom prst="rect">
            <a:avLst/>
          </a:prstGeom>
        </p:spPr>
        <p:txBody>
          <a:bodyPr wrap="square" lIns="81430" tIns="40716" rIns="81430" bIns="40716">
            <a:spAutoFit/>
          </a:bodyPr>
          <a:lstStyle/>
          <a:p>
            <a:r>
              <a:rPr lang="es-BO" sz="2200" b="1">
                <a:solidFill>
                  <a:srgbClr val="002060"/>
                </a:solidFill>
              </a:rPr>
              <a:t>MATRÍCULA ESCOLAR DEL SUBSISTEMA DE EDUCACIÓN REGULAR - GESTIÓN 2025</a:t>
            </a:r>
            <a:endParaRPr lang="es-BO" sz="2200" ker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62" name="6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600859"/>
              </p:ext>
            </p:extLst>
          </p:nvPr>
        </p:nvGraphicFramePr>
        <p:xfrm>
          <a:off x="6682154" y="1304901"/>
          <a:ext cx="5310554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22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93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76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2678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8451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71714">
                <a:tc>
                  <a:txBody>
                    <a:bodyPr/>
                    <a:lstStyle/>
                    <a:p>
                      <a:r>
                        <a:rPr lang="es-BO" sz="1000" b="1">
                          <a:solidFill>
                            <a:schemeClr val="tx1"/>
                          </a:solidFill>
                        </a:rPr>
                        <a:t>DISTRITO</a:t>
                      </a:r>
                      <a:r>
                        <a:rPr lang="es-BO" sz="1000" b="1" baseline="0">
                          <a:solidFill>
                            <a:schemeClr val="tx1"/>
                          </a:solidFill>
                        </a:rPr>
                        <a:t> EDUCATIVO</a:t>
                      </a:r>
                      <a:endParaRPr lang="es-BO" sz="1000" b="1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1000" b="1">
                          <a:solidFill>
                            <a:schemeClr val="tx1"/>
                          </a:solidFill>
                        </a:rPr>
                        <a:t>INICIAL</a:t>
                      </a:r>
                      <a:r>
                        <a:rPr lang="es-BO" sz="1000" b="1" baseline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s-BO" sz="1000" b="1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1000" b="1">
                          <a:solidFill>
                            <a:schemeClr val="tx1"/>
                          </a:solidFill>
                        </a:rPr>
                        <a:t>PRIMARIA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1000" b="1">
                          <a:solidFill>
                            <a:schemeClr val="tx1"/>
                          </a:solidFill>
                        </a:rPr>
                        <a:t>SECUNDARIA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sz="1000" b="1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7371">
                <a:tc>
                  <a:txBody>
                    <a:bodyPr/>
                    <a:lstStyle/>
                    <a:p>
                      <a:r>
                        <a:rPr lang="es-BO" sz="1000" b="1"/>
                        <a:t>TRINIDAD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4,287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19,116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16,881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40,284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7371">
                <a:tc>
                  <a:txBody>
                    <a:bodyPr/>
                    <a:lstStyle/>
                    <a:p>
                      <a:r>
                        <a:rPr lang="es-BO" sz="1000" b="1"/>
                        <a:t>SAN JAVIER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1,312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7371">
                <a:tc>
                  <a:txBody>
                    <a:bodyPr/>
                    <a:lstStyle/>
                    <a:p>
                      <a:r>
                        <a:rPr lang="es-BO" sz="1000" b="1"/>
                        <a:t>SAN ANDRES/LORETO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2,469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2,002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5,029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17371">
                <a:tc>
                  <a:txBody>
                    <a:bodyPr/>
                    <a:lstStyle/>
                    <a:p>
                      <a:r>
                        <a:rPr lang="es-BO" sz="1000" b="1"/>
                        <a:t>SAN IGANCIO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4,276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3,395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8,524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7371">
                <a:tc>
                  <a:txBody>
                    <a:bodyPr/>
                    <a:lstStyle/>
                    <a:p>
                      <a:r>
                        <a:rPr lang="es-BO" sz="1000" b="1"/>
                        <a:t>SAN BORJA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1,329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8,182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5,558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15,069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17371">
                <a:tc>
                  <a:txBody>
                    <a:bodyPr/>
                    <a:lstStyle/>
                    <a:p>
                      <a:r>
                        <a:rPr lang="es-BO" sz="1000" b="1"/>
                        <a:t>RURRENABAQUE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3,125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2,714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6,529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7371">
                <a:tc>
                  <a:txBody>
                    <a:bodyPr/>
                    <a:lstStyle/>
                    <a:p>
                      <a:r>
                        <a:rPr lang="es-BO" sz="1000" b="1"/>
                        <a:t>REYES</a:t>
                      </a:r>
                      <a:r>
                        <a:rPr lang="es-BO" sz="1000" b="1" baseline="0"/>
                        <a:t> </a:t>
                      </a:r>
                      <a:endParaRPr lang="es-BO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2,023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1,603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4,090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7371">
                <a:tc>
                  <a:txBody>
                    <a:bodyPr/>
                    <a:lstStyle/>
                    <a:p>
                      <a:pPr marL="0" marR="0" indent="0" algn="l" defTabSz="10985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000" b="1"/>
                        <a:t>SANTA ROSA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1,858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1,399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3,616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17371">
                <a:tc>
                  <a:txBody>
                    <a:bodyPr/>
                    <a:lstStyle/>
                    <a:p>
                      <a:pPr marL="0" marR="0" indent="0" algn="l" defTabSz="10985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000" b="1"/>
                        <a:t>RIBERALTA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3,408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19,187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15,783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38,378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17371">
                <a:tc>
                  <a:txBody>
                    <a:bodyPr/>
                    <a:lstStyle/>
                    <a:p>
                      <a:r>
                        <a:rPr lang="es-BO" sz="1000" b="1"/>
                        <a:t>GUAYARAMERIN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1,594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6,483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5,797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13,874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17371">
                <a:tc>
                  <a:txBody>
                    <a:bodyPr/>
                    <a:lstStyle/>
                    <a:p>
                      <a:r>
                        <a:rPr lang="es-BO" sz="1000" b="1"/>
                        <a:t>SANTA ANA EXALTACIÓN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3,281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2,324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6,172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17371">
                <a:tc>
                  <a:txBody>
                    <a:bodyPr/>
                    <a:lstStyle/>
                    <a:p>
                      <a:pPr marL="0" marR="0" indent="0" algn="l" defTabSz="10985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000" b="1"/>
                        <a:t>SAN JOAQUÍN</a:t>
                      </a:r>
                      <a:r>
                        <a:rPr lang="es-BO" sz="1000" b="1" baseline="0"/>
                        <a:t>/ PUERTO SILES</a:t>
                      </a:r>
                      <a:endParaRPr lang="es-BO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1,017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2,072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17371">
                <a:tc>
                  <a:txBody>
                    <a:bodyPr/>
                    <a:lstStyle/>
                    <a:p>
                      <a:pPr marL="0" marR="0" indent="0" algn="l" defTabSz="10985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000" b="1"/>
                        <a:t>SAN RAMÓN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1,522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17371">
                <a:tc>
                  <a:txBody>
                    <a:bodyPr/>
                    <a:lstStyle/>
                    <a:p>
                      <a:r>
                        <a:rPr lang="es-BO" sz="1000" b="1"/>
                        <a:t>MAGDALENA/BAURES/HUACARAJE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3,146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2,744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6,647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17371">
                <a:tc>
                  <a:txBody>
                    <a:bodyPr/>
                    <a:lstStyle/>
                    <a:p>
                      <a:r>
                        <a:rPr lang="es-BO" sz="1000" b="1"/>
                        <a:t>TOTAL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15,425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75,566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62,127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153,118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3" name="62 CuadroTexto"/>
          <p:cNvSpPr txBox="1"/>
          <p:nvPr/>
        </p:nvSpPr>
        <p:spPr>
          <a:xfrm>
            <a:off x="9213327" y="5414080"/>
            <a:ext cx="2376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000"/>
              <a:t>FUENTE SIE BENI: CORTE AL 13/03/2025</a:t>
            </a:r>
          </a:p>
        </p:txBody>
      </p:sp>
      <p:graphicFrame>
        <p:nvGraphicFramePr>
          <p:cNvPr id="64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3158489"/>
              </p:ext>
            </p:extLst>
          </p:nvPr>
        </p:nvGraphicFramePr>
        <p:xfrm>
          <a:off x="2069456" y="1984358"/>
          <a:ext cx="4486089" cy="3052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1" name="Conector recto 38">
            <a:extLst>
              <a:ext uri="{FF2B5EF4-FFF2-40B4-BE49-F238E27FC236}">
                <a16:creationId xmlns="" xmlns:a16="http://schemas.microsoft.com/office/drawing/2014/main" id="{9C803CF1-09B1-4446-9B48-E4D956EF4622}"/>
              </a:ext>
            </a:extLst>
          </p:cNvPr>
          <p:cNvCxnSpPr/>
          <p:nvPr/>
        </p:nvCxnSpPr>
        <p:spPr>
          <a:xfrm>
            <a:off x="143971" y="2016997"/>
            <a:ext cx="1825506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38">
            <a:extLst>
              <a:ext uri="{FF2B5EF4-FFF2-40B4-BE49-F238E27FC236}">
                <a16:creationId xmlns="" xmlns:a16="http://schemas.microsoft.com/office/drawing/2014/main" id="{9C803CF1-09B1-4446-9B48-E4D956EF4622}"/>
              </a:ext>
            </a:extLst>
          </p:cNvPr>
          <p:cNvCxnSpPr/>
          <p:nvPr/>
        </p:nvCxnSpPr>
        <p:spPr>
          <a:xfrm>
            <a:off x="134530" y="2846990"/>
            <a:ext cx="150557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38">
            <a:extLst>
              <a:ext uri="{FF2B5EF4-FFF2-40B4-BE49-F238E27FC236}">
                <a16:creationId xmlns="" xmlns:a16="http://schemas.microsoft.com/office/drawing/2014/main" id="{9C803CF1-09B1-4446-9B48-E4D956EF4622}"/>
              </a:ext>
            </a:extLst>
          </p:cNvPr>
          <p:cNvCxnSpPr/>
          <p:nvPr/>
        </p:nvCxnSpPr>
        <p:spPr>
          <a:xfrm>
            <a:off x="134529" y="4518701"/>
            <a:ext cx="150557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38">
            <a:extLst>
              <a:ext uri="{FF2B5EF4-FFF2-40B4-BE49-F238E27FC236}">
                <a16:creationId xmlns="" xmlns:a16="http://schemas.microsoft.com/office/drawing/2014/main" id="{9C803CF1-09B1-4446-9B48-E4D956EF4622}"/>
              </a:ext>
            </a:extLst>
          </p:cNvPr>
          <p:cNvCxnSpPr/>
          <p:nvPr/>
        </p:nvCxnSpPr>
        <p:spPr>
          <a:xfrm>
            <a:off x="108677" y="6401427"/>
            <a:ext cx="18608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upo 13"/>
          <p:cNvGrpSpPr/>
          <p:nvPr/>
        </p:nvGrpSpPr>
        <p:grpSpPr>
          <a:xfrm>
            <a:off x="6" y="1689750"/>
            <a:ext cx="1969472" cy="5009217"/>
            <a:chOff x="37406" y="2102073"/>
            <a:chExt cx="1893692" cy="4213397"/>
          </a:xfrm>
        </p:grpSpPr>
        <p:grpSp>
          <p:nvGrpSpPr>
            <p:cNvPr id="26" name="Grupo 15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28" name="Grupo 18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30" name="Forma libre 20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31" name="CuadroTexto 21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48624"/>
                  <a:ext cx="1529505" cy="1061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4.1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que todas las niñas y todos los niños terminen la enseñanza primaria y secundaria, que ha de ser gratuita, equitativa y de calidad y producir resultados de aprendizaje pertinentes y efectivos 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2" name="Conector recto 22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Conector recto 23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CuadroTexto 24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463698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5" name="Conector recto 25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CuadroTexto 26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615942"/>
                  <a:ext cx="1529505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7" name="Conector recto 27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9" name="CuadroTexto 19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388635"/>
                <a:ext cx="152950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5.1.1.1 AEI1 Ampliar la cobertura educativa del Sistema Educativo Plurinacional en el Beni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7" name="Conector recto 17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4245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4091607" y="5142998"/>
            <a:ext cx="4490315" cy="991801"/>
          </a:xfrm>
          <a:prstGeom prst="roundRect">
            <a:avLst>
              <a:gd name="adj" fmla="val 1109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es-BO" sz="1600" b="1"/>
              <a:t>Comisiones de Convivencia pacífica y armónica, fortalecidas respecto al rol que cumplen en las Unidades Educativas</a:t>
            </a:r>
            <a:endParaRPr sz="1600" b="1"/>
          </a:p>
        </p:txBody>
      </p:sp>
      <p:sp>
        <p:nvSpPr>
          <p:cNvPr id="58" name="57 Rectángulo"/>
          <p:cNvSpPr/>
          <p:nvPr/>
        </p:nvSpPr>
        <p:spPr>
          <a:xfrm>
            <a:off x="2924701" y="1039091"/>
            <a:ext cx="7566061" cy="759336"/>
          </a:xfrm>
          <a:prstGeom prst="rect">
            <a:avLst/>
          </a:prstGeom>
        </p:spPr>
        <p:txBody>
          <a:bodyPr wrap="square" lIns="81430" tIns="40716" rIns="81430" bIns="40716">
            <a:spAutoFit/>
          </a:bodyPr>
          <a:lstStyle/>
          <a:p>
            <a:r>
              <a:rPr lang="es-BO" sz="2200" b="1">
                <a:solidFill>
                  <a:srgbClr val="002060"/>
                </a:solidFill>
              </a:rPr>
              <a:t>FORMACIÓN DE MAESTROS Y MAESTRAS EN EDUCACIÓN INTEGRAL EN SEXUALIDAD Y/O PREVENCIÓN DE VIOLENCIA </a:t>
            </a:r>
            <a:endParaRPr lang="es-BO" sz="2200" ker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2" name="Rectángulo redondeado 36">
            <a:extLst>
              <a:ext uri="{FF2B5EF4-FFF2-40B4-BE49-F238E27FC236}">
                <a16:creationId xmlns="" xmlns:a16="http://schemas.microsoft.com/office/drawing/2014/main" id="{885B72EC-AAFF-B344-B864-9AC79842021E}"/>
              </a:ext>
            </a:extLst>
          </p:cNvPr>
          <p:cNvSpPr/>
          <p:nvPr/>
        </p:nvSpPr>
        <p:spPr>
          <a:xfrm>
            <a:off x="2765166" y="3111566"/>
            <a:ext cx="2477433" cy="145556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b="1"/>
              <a:t>8.538</a:t>
            </a:r>
          </a:p>
        </p:txBody>
      </p:sp>
      <p:sp>
        <p:nvSpPr>
          <p:cNvPr id="34" name="Rectángulo redondeado 38">
            <a:extLst>
              <a:ext uri="{FF2B5EF4-FFF2-40B4-BE49-F238E27FC236}">
                <a16:creationId xmlns="" xmlns:a16="http://schemas.microsoft.com/office/drawing/2014/main" id="{777FC592-02C6-2F43-8AD1-F1B94C4DD33B}"/>
              </a:ext>
            </a:extLst>
          </p:cNvPr>
          <p:cNvSpPr/>
          <p:nvPr/>
        </p:nvSpPr>
        <p:spPr>
          <a:xfrm>
            <a:off x="5493981" y="3111566"/>
            <a:ext cx="2477433" cy="145556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/>
              <a:t>1.434</a:t>
            </a:r>
            <a:endParaRPr lang="es-BO" b="1"/>
          </a:p>
        </p:txBody>
      </p:sp>
      <p:sp>
        <p:nvSpPr>
          <p:cNvPr id="35" name="Rectángulo redondeado 39">
            <a:extLst>
              <a:ext uri="{FF2B5EF4-FFF2-40B4-BE49-F238E27FC236}">
                <a16:creationId xmlns="" xmlns:a16="http://schemas.microsoft.com/office/drawing/2014/main" id="{40C2F831-3319-FF40-97C1-646B1AE78669}"/>
              </a:ext>
            </a:extLst>
          </p:cNvPr>
          <p:cNvSpPr/>
          <p:nvPr/>
        </p:nvSpPr>
        <p:spPr>
          <a:xfrm>
            <a:off x="8181340" y="3111566"/>
            <a:ext cx="2477433" cy="145556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b="1">
                <a:solidFill>
                  <a:schemeClr val="bg1"/>
                </a:solidFill>
              </a:rPr>
              <a:t>1.500</a:t>
            </a:r>
          </a:p>
        </p:txBody>
      </p:sp>
      <p:sp>
        <p:nvSpPr>
          <p:cNvPr id="39" name="Rectángulo redondeado 17">
            <a:extLst>
              <a:ext uri="{FF2B5EF4-FFF2-40B4-BE49-F238E27FC236}">
                <a16:creationId xmlns="" xmlns:a16="http://schemas.microsoft.com/office/drawing/2014/main" id="{F5E53458-D820-F34A-800A-2E9C50909BD6}"/>
              </a:ext>
            </a:extLst>
          </p:cNvPr>
          <p:cNvSpPr/>
          <p:nvPr/>
        </p:nvSpPr>
        <p:spPr>
          <a:xfrm>
            <a:off x="2924702" y="2273916"/>
            <a:ext cx="2080085" cy="95032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0" name="Rectángulo redondeado 19">
            <a:extLst>
              <a:ext uri="{FF2B5EF4-FFF2-40B4-BE49-F238E27FC236}">
                <a16:creationId xmlns="" xmlns:a16="http://schemas.microsoft.com/office/drawing/2014/main" id="{DE29C5A0-8AA4-A941-B0E2-4862E06B1737}"/>
              </a:ext>
            </a:extLst>
          </p:cNvPr>
          <p:cNvSpPr/>
          <p:nvPr/>
        </p:nvSpPr>
        <p:spPr>
          <a:xfrm>
            <a:off x="5674459" y="2273916"/>
            <a:ext cx="2080085" cy="95032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1" name="Rectángulo redondeado 20">
            <a:extLst>
              <a:ext uri="{FF2B5EF4-FFF2-40B4-BE49-F238E27FC236}">
                <a16:creationId xmlns="" xmlns:a16="http://schemas.microsoft.com/office/drawing/2014/main" id="{191C9B79-CF95-BF42-9A2D-AFEA5A3688F3}"/>
              </a:ext>
            </a:extLst>
          </p:cNvPr>
          <p:cNvSpPr/>
          <p:nvPr/>
        </p:nvSpPr>
        <p:spPr>
          <a:xfrm>
            <a:off x="8410678" y="2273916"/>
            <a:ext cx="2080085" cy="95032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2" name="CuadroTexto 33">
            <a:extLst>
              <a:ext uri="{FF2B5EF4-FFF2-40B4-BE49-F238E27FC236}">
                <a16:creationId xmlns="" xmlns:a16="http://schemas.microsoft.com/office/drawing/2014/main" id="{71BDA1A9-C9F9-4947-92FB-2661E8EC15B9}"/>
              </a:ext>
            </a:extLst>
          </p:cNvPr>
          <p:cNvSpPr txBox="1"/>
          <p:nvPr/>
        </p:nvSpPr>
        <p:spPr>
          <a:xfrm>
            <a:off x="3087028" y="2371069"/>
            <a:ext cx="1741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400" b="1">
                <a:solidFill>
                  <a:schemeClr val="bg1"/>
                </a:solidFill>
              </a:rPr>
              <a:t>CANTIDAD MAESTROS EN BENI </a:t>
            </a:r>
          </a:p>
        </p:txBody>
      </p:sp>
      <p:sp>
        <p:nvSpPr>
          <p:cNvPr id="43" name="CuadroTexto 34">
            <a:extLst>
              <a:ext uri="{FF2B5EF4-FFF2-40B4-BE49-F238E27FC236}">
                <a16:creationId xmlns="" xmlns:a16="http://schemas.microsoft.com/office/drawing/2014/main" id="{CA8E3DF7-EE6B-5F45-BDC0-4362AE61BADC}"/>
              </a:ext>
            </a:extLst>
          </p:cNvPr>
          <p:cNvSpPr txBox="1"/>
          <p:nvPr/>
        </p:nvSpPr>
        <p:spPr>
          <a:xfrm>
            <a:off x="5855475" y="2371069"/>
            <a:ext cx="1741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400" b="1">
                <a:solidFill>
                  <a:schemeClr val="bg1"/>
                </a:solidFill>
              </a:rPr>
              <a:t>MAESTROS CAPACITADOS </a:t>
            </a:r>
          </a:p>
        </p:txBody>
      </p:sp>
      <p:sp>
        <p:nvSpPr>
          <p:cNvPr id="44" name="CuadroTexto 35">
            <a:extLst>
              <a:ext uri="{FF2B5EF4-FFF2-40B4-BE49-F238E27FC236}">
                <a16:creationId xmlns="" xmlns:a16="http://schemas.microsoft.com/office/drawing/2014/main" id="{B2090A65-A7C7-8C4A-ABE0-F730E8E41ED8}"/>
              </a:ext>
            </a:extLst>
          </p:cNvPr>
          <p:cNvSpPr txBox="1"/>
          <p:nvPr/>
        </p:nvSpPr>
        <p:spPr>
          <a:xfrm>
            <a:off x="8581920" y="2371069"/>
            <a:ext cx="17410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1400" b="1">
                <a:solidFill>
                  <a:schemeClr val="bg1"/>
                </a:solidFill>
                <a:latin typeface="Calibri" pitchFamily="34" charset="0"/>
                <a:ea typeface="Fira Sans Extra Condensed Medium"/>
                <a:cs typeface="Calibri" pitchFamily="34" charset="0"/>
                <a:sym typeface="Fira Sans Extra Condensed Medium"/>
              </a:rPr>
              <a:t>MAESTROS CAPACITADOS GESTION 2025 </a:t>
            </a:r>
            <a:endParaRPr lang="es-BO" sz="1400" b="1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5" name="Conector recto 38">
            <a:extLst>
              <a:ext uri="{FF2B5EF4-FFF2-40B4-BE49-F238E27FC236}">
                <a16:creationId xmlns="" xmlns:a16="http://schemas.microsoft.com/office/drawing/2014/main" id="{9C803CF1-09B1-4446-9B48-E4D956EF4622}"/>
              </a:ext>
            </a:extLst>
          </p:cNvPr>
          <p:cNvCxnSpPr/>
          <p:nvPr/>
        </p:nvCxnSpPr>
        <p:spPr>
          <a:xfrm>
            <a:off x="199544" y="1763779"/>
            <a:ext cx="1825506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38">
            <a:extLst>
              <a:ext uri="{FF2B5EF4-FFF2-40B4-BE49-F238E27FC236}">
                <a16:creationId xmlns="" xmlns:a16="http://schemas.microsoft.com/office/drawing/2014/main" id="{9C803CF1-09B1-4446-9B48-E4D956EF4622}"/>
              </a:ext>
            </a:extLst>
          </p:cNvPr>
          <p:cNvCxnSpPr/>
          <p:nvPr/>
        </p:nvCxnSpPr>
        <p:spPr>
          <a:xfrm>
            <a:off x="199544" y="3407354"/>
            <a:ext cx="1474511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38">
            <a:extLst>
              <a:ext uri="{FF2B5EF4-FFF2-40B4-BE49-F238E27FC236}">
                <a16:creationId xmlns="" xmlns:a16="http://schemas.microsoft.com/office/drawing/2014/main" id="{9C803CF1-09B1-4446-9B48-E4D956EF4622}"/>
              </a:ext>
            </a:extLst>
          </p:cNvPr>
          <p:cNvCxnSpPr/>
          <p:nvPr/>
        </p:nvCxnSpPr>
        <p:spPr>
          <a:xfrm>
            <a:off x="199544" y="4741440"/>
            <a:ext cx="1474511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38">
            <a:extLst>
              <a:ext uri="{FF2B5EF4-FFF2-40B4-BE49-F238E27FC236}">
                <a16:creationId xmlns="" xmlns:a16="http://schemas.microsoft.com/office/drawing/2014/main" id="{9C803CF1-09B1-4446-9B48-E4D956EF4622}"/>
              </a:ext>
            </a:extLst>
          </p:cNvPr>
          <p:cNvCxnSpPr/>
          <p:nvPr/>
        </p:nvCxnSpPr>
        <p:spPr>
          <a:xfrm>
            <a:off x="143971" y="6134801"/>
            <a:ext cx="1825506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upo 18"/>
          <p:cNvGrpSpPr/>
          <p:nvPr/>
        </p:nvGrpSpPr>
        <p:grpSpPr>
          <a:xfrm>
            <a:off x="10" y="1495318"/>
            <a:ext cx="2153865" cy="5009217"/>
            <a:chOff x="37406" y="2102073"/>
            <a:chExt cx="1893692" cy="4213397"/>
          </a:xfrm>
        </p:grpSpPr>
        <p:grpSp>
          <p:nvGrpSpPr>
            <p:cNvPr id="30" name="Grupo 19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33" name="Grupo 21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37" name="Forma libre 23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49" name="CuadroTexto 24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48624"/>
                  <a:ext cx="1529505" cy="1061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4.1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que todas las niñas y todos los niños terminen la enseñanza primaria y secundaria, que ha de ser gratuita, equitativa y de calidad y producir resultados de aprendizaje pertinentes y efectivos 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50" name="Conector recto 25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Conector recto 26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CuadroTexto 27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463698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53" name="Conector recto 28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CuadroTexto 29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615942"/>
                  <a:ext cx="1529505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55" name="Conector recto 30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CuadroTexto 22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388635"/>
                <a:ext cx="152950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5.1.3 AS2.2 Mejorar el servicio que brinda la DDE – BENI a través de la Capacitación al personal y autoridades educativas del Sistema Educativo Plurinacional en el Beni.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1" name="Conector recto 20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1277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7394870" y="5984561"/>
            <a:ext cx="2658094" cy="650654"/>
          </a:xfrm>
          <a:prstGeom prst="roundRect">
            <a:avLst>
              <a:gd name="adj" fmla="val 7414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es-BO" sz="1600" b="1"/>
              <a:t>Presupuesto 10.834 Bs.</a:t>
            </a:r>
            <a:endParaRPr sz="1600" b="1"/>
          </a:p>
        </p:txBody>
      </p:sp>
      <p:sp>
        <p:nvSpPr>
          <p:cNvPr id="58" name="57 Rectángulo"/>
          <p:cNvSpPr/>
          <p:nvPr/>
        </p:nvSpPr>
        <p:spPr>
          <a:xfrm>
            <a:off x="2576946" y="971207"/>
            <a:ext cx="5417127" cy="759336"/>
          </a:xfrm>
          <a:prstGeom prst="rect">
            <a:avLst/>
          </a:prstGeom>
        </p:spPr>
        <p:txBody>
          <a:bodyPr wrap="square" lIns="81430" tIns="40716" rIns="81430" bIns="40716">
            <a:spAutoFit/>
          </a:bodyPr>
          <a:lstStyle/>
          <a:p>
            <a:pPr algn="ctr"/>
            <a:r>
              <a:rPr lang="es-BO" sz="2200" b="1">
                <a:solidFill>
                  <a:srgbClr val="002060"/>
                </a:solidFill>
              </a:rPr>
              <a:t>GESTIÓN INSTITUCIONAL – CURRICULAR   </a:t>
            </a:r>
            <a:endParaRPr lang="es-BO" sz="2200" b="1" ker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ctr"/>
            <a:r>
              <a:rPr lang="es-MX" sz="2200" b="1" kern="0">
                <a:solidFill>
                  <a:srgbClr val="002060"/>
                </a:solidFill>
                <a:cs typeface="Arial" panose="020B0604020202020204" pitchFamily="34" charset="0"/>
              </a:rPr>
              <a:t>TALLERES DE CAPACITACIÓN</a:t>
            </a:r>
            <a:endParaRPr lang="es-BO" sz="2200" b="1">
              <a:solidFill>
                <a:srgbClr val="002060"/>
              </a:solidFill>
            </a:endParaRPr>
          </a:p>
        </p:txBody>
      </p:sp>
      <p:sp>
        <p:nvSpPr>
          <p:cNvPr id="23" name="Rectángulo redondeado 1">
            <a:extLst>
              <a:ext uri="{FF2B5EF4-FFF2-40B4-BE49-F238E27FC236}">
                <a16:creationId xmlns="" xmlns:a16="http://schemas.microsoft.com/office/drawing/2014/main" id="{6FD58943-B2E3-DE48-9556-0EEDAC4F2CCF}"/>
              </a:ext>
            </a:extLst>
          </p:cNvPr>
          <p:cNvSpPr/>
          <p:nvPr/>
        </p:nvSpPr>
        <p:spPr>
          <a:xfrm>
            <a:off x="3132469" y="4271016"/>
            <a:ext cx="2890074" cy="157233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200" b="1"/>
              <a:t>NÚMERO DIRECCIONES DISTRITALES CON SEGUIMIENTO A LA GESTIÓN CURRICULAR EJECUTADOS.</a:t>
            </a:r>
          </a:p>
          <a:p>
            <a:pPr algn="ctr"/>
            <a:endParaRPr lang="es-BO"/>
          </a:p>
        </p:txBody>
      </p:sp>
      <p:sp>
        <p:nvSpPr>
          <p:cNvPr id="24" name="Rectángulo redondeado 24">
            <a:extLst>
              <a:ext uri="{FF2B5EF4-FFF2-40B4-BE49-F238E27FC236}">
                <a16:creationId xmlns="" xmlns:a16="http://schemas.microsoft.com/office/drawing/2014/main" id="{41165B1A-C00D-B848-83A8-6BC97B7676DF}"/>
              </a:ext>
            </a:extLst>
          </p:cNvPr>
          <p:cNvSpPr/>
          <p:nvPr/>
        </p:nvSpPr>
        <p:spPr>
          <a:xfrm>
            <a:off x="7354989" y="4241714"/>
            <a:ext cx="2697975" cy="157233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400">
                <a:solidFill>
                  <a:schemeClr val="tx1"/>
                </a:solidFill>
              </a:rPr>
              <a:t>4 DISTRITOS EDUCATIVOS</a:t>
            </a:r>
          </a:p>
        </p:txBody>
      </p:sp>
      <p:sp>
        <p:nvSpPr>
          <p:cNvPr id="25" name="Rectángulo redondeado 1">
            <a:extLst>
              <a:ext uri="{FF2B5EF4-FFF2-40B4-BE49-F238E27FC236}">
                <a16:creationId xmlns="" xmlns:a16="http://schemas.microsoft.com/office/drawing/2014/main" id="{6FD58943-B2E3-DE48-9556-0EEDAC4F2CCF}"/>
              </a:ext>
            </a:extLst>
          </p:cNvPr>
          <p:cNvSpPr/>
          <p:nvPr/>
        </p:nvSpPr>
        <p:spPr>
          <a:xfrm>
            <a:off x="3063319" y="2610031"/>
            <a:ext cx="2877721" cy="159093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BO" sz="1200" b="1"/>
              <a:t>NÚMERO DE SEMINARIOS Y/O TALLERES DE PLANIFICACIÓN CURRICULAR BAJO LAS MODALIDADES DE ATENCIÓN EDUCATIVA A DIRECCIONES DISTRITALES IMPLEMENTADOS</a:t>
            </a:r>
          </a:p>
          <a:p>
            <a:pPr algn="just"/>
            <a:endParaRPr lang="es-BO" sz="1600" b="1"/>
          </a:p>
        </p:txBody>
      </p:sp>
      <p:sp>
        <p:nvSpPr>
          <p:cNvPr id="26" name="Rectángulo redondeado 24">
            <a:extLst>
              <a:ext uri="{FF2B5EF4-FFF2-40B4-BE49-F238E27FC236}">
                <a16:creationId xmlns="" xmlns:a16="http://schemas.microsoft.com/office/drawing/2014/main" id="{41165B1A-C00D-B848-83A8-6BC97B7676DF}"/>
              </a:ext>
            </a:extLst>
          </p:cNvPr>
          <p:cNvSpPr/>
          <p:nvPr/>
        </p:nvSpPr>
        <p:spPr>
          <a:xfrm>
            <a:off x="7354989" y="2630668"/>
            <a:ext cx="2697975" cy="153466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BO" sz="1400">
                <a:solidFill>
                  <a:schemeClr val="tx1"/>
                </a:solidFill>
              </a:rPr>
              <a:t>3 TALLERES PARA CUBRIR LOS 14 DISTRITOS EDUCATIVOS</a:t>
            </a:r>
          </a:p>
        </p:txBody>
      </p:sp>
      <p:sp>
        <p:nvSpPr>
          <p:cNvPr id="11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3063319" y="1841539"/>
            <a:ext cx="2877721" cy="650654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es-MX" sz="1400" b="1"/>
              <a:t>INDICADOR</a:t>
            </a:r>
            <a:endParaRPr sz="1400" b="1"/>
          </a:p>
        </p:txBody>
      </p:sp>
      <p:sp>
        <p:nvSpPr>
          <p:cNvPr id="12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7265117" y="1867227"/>
            <a:ext cx="2877721" cy="650654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es-MX" sz="1400" b="1"/>
              <a:t>META</a:t>
            </a:r>
            <a:endParaRPr sz="1400" b="1"/>
          </a:p>
        </p:txBody>
      </p:sp>
      <p:cxnSp>
        <p:nvCxnSpPr>
          <p:cNvPr id="13" name="Conector recto 38">
            <a:extLst>
              <a:ext uri="{FF2B5EF4-FFF2-40B4-BE49-F238E27FC236}">
                <a16:creationId xmlns="" xmlns:a16="http://schemas.microsoft.com/office/drawing/2014/main" id="{9C803CF1-09B1-4446-9B48-E4D956EF4622}"/>
              </a:ext>
            </a:extLst>
          </p:cNvPr>
          <p:cNvCxnSpPr/>
          <p:nvPr/>
        </p:nvCxnSpPr>
        <p:spPr>
          <a:xfrm>
            <a:off x="199544" y="1563048"/>
            <a:ext cx="1825506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38">
            <a:extLst>
              <a:ext uri="{FF2B5EF4-FFF2-40B4-BE49-F238E27FC236}">
                <a16:creationId xmlns="" xmlns:a16="http://schemas.microsoft.com/office/drawing/2014/main" id="{9C803CF1-09B1-4446-9B48-E4D956EF4622}"/>
              </a:ext>
            </a:extLst>
          </p:cNvPr>
          <p:cNvCxnSpPr/>
          <p:nvPr/>
        </p:nvCxnSpPr>
        <p:spPr>
          <a:xfrm>
            <a:off x="239971" y="3074436"/>
            <a:ext cx="1825506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38">
            <a:extLst>
              <a:ext uri="{FF2B5EF4-FFF2-40B4-BE49-F238E27FC236}">
                <a16:creationId xmlns="" xmlns:a16="http://schemas.microsoft.com/office/drawing/2014/main" id="{9C803CF1-09B1-4446-9B48-E4D956EF4622}"/>
              </a:ext>
            </a:extLst>
          </p:cNvPr>
          <p:cNvCxnSpPr/>
          <p:nvPr/>
        </p:nvCxnSpPr>
        <p:spPr>
          <a:xfrm>
            <a:off x="199544" y="4704317"/>
            <a:ext cx="1825506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38">
            <a:extLst>
              <a:ext uri="{FF2B5EF4-FFF2-40B4-BE49-F238E27FC236}">
                <a16:creationId xmlns="" xmlns:a16="http://schemas.microsoft.com/office/drawing/2014/main" id="{9C803CF1-09B1-4446-9B48-E4D956EF4622}"/>
              </a:ext>
            </a:extLst>
          </p:cNvPr>
          <p:cNvCxnSpPr/>
          <p:nvPr/>
        </p:nvCxnSpPr>
        <p:spPr>
          <a:xfrm>
            <a:off x="199544" y="6061186"/>
            <a:ext cx="1825506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 de flecha"/>
          <p:cNvCxnSpPr/>
          <p:nvPr/>
        </p:nvCxnSpPr>
        <p:spPr>
          <a:xfrm>
            <a:off x="6709558" y="3398001"/>
            <a:ext cx="40376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>
            <a:off x="6707583" y="5046651"/>
            <a:ext cx="40376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upo 17"/>
          <p:cNvGrpSpPr/>
          <p:nvPr/>
        </p:nvGrpSpPr>
        <p:grpSpPr>
          <a:xfrm>
            <a:off x="2" y="1293356"/>
            <a:ext cx="2167523" cy="5211179"/>
            <a:chOff x="37406" y="2102073"/>
            <a:chExt cx="1893692" cy="4213397"/>
          </a:xfrm>
        </p:grpSpPr>
        <p:grpSp>
          <p:nvGrpSpPr>
            <p:cNvPr id="28" name="Grupo 18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30" name="Grupo 20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36" name="Forma libre 27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37" name="CuadroTexto 28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48624"/>
                  <a:ext cx="1529505" cy="1061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4.1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que todas las niñas y todos los niños terminen la enseñanza primaria y secundaria, que ha de ser gratuita, equitativa y de calidad y producir resultados de aprendizaje pertinentes y efectivos 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4" name="Conector recto 29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Conector recto 30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CuadroTexto 31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463698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7" name="Conector recto 32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CuadroTexto 33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615942"/>
                  <a:ext cx="1529505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9" name="Conector recto 34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CuadroTexto 26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388635"/>
                <a:ext cx="152950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5.1.3 AS2.2 Mejorar el servicio que brinda la DDE – BENI a través de la Capacitación al personal y autoridades educativas del Sistema Educativo Plurinacional en el Beni.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9" name="Conector recto 19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7975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ángulo redondeado 36">
            <a:extLst>
              <a:ext uri="{FF2B5EF4-FFF2-40B4-BE49-F238E27FC236}">
                <a16:creationId xmlns="" xmlns:a16="http://schemas.microsoft.com/office/drawing/2014/main" id="{885B72EC-AAFF-B344-B864-9AC79842021E}"/>
              </a:ext>
            </a:extLst>
          </p:cNvPr>
          <p:cNvSpPr/>
          <p:nvPr/>
        </p:nvSpPr>
        <p:spPr>
          <a:xfrm>
            <a:off x="3854051" y="3468794"/>
            <a:ext cx="2477433" cy="244911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9" name="Rectángulo redondeado 38">
            <a:extLst>
              <a:ext uri="{FF2B5EF4-FFF2-40B4-BE49-F238E27FC236}">
                <a16:creationId xmlns="" xmlns:a16="http://schemas.microsoft.com/office/drawing/2014/main" id="{777FC592-02C6-2F43-8AD1-F1B94C4DD33B}"/>
              </a:ext>
            </a:extLst>
          </p:cNvPr>
          <p:cNvSpPr/>
          <p:nvPr/>
        </p:nvSpPr>
        <p:spPr>
          <a:xfrm>
            <a:off x="7184169" y="3409793"/>
            <a:ext cx="2477433" cy="244911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8" name="Rectángulo redondeado 17">
            <a:extLst>
              <a:ext uri="{FF2B5EF4-FFF2-40B4-BE49-F238E27FC236}">
                <a16:creationId xmlns="" xmlns:a16="http://schemas.microsoft.com/office/drawing/2014/main" id="{F5E53458-D820-F34A-800A-2E9C50909BD6}"/>
              </a:ext>
            </a:extLst>
          </p:cNvPr>
          <p:cNvSpPr/>
          <p:nvPr/>
        </p:nvSpPr>
        <p:spPr>
          <a:xfrm>
            <a:off x="4013587" y="2239603"/>
            <a:ext cx="2080085" cy="95032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0" name="Rectángulo redondeado 19">
            <a:extLst>
              <a:ext uri="{FF2B5EF4-FFF2-40B4-BE49-F238E27FC236}">
                <a16:creationId xmlns="" xmlns:a16="http://schemas.microsoft.com/office/drawing/2014/main" id="{DE29C5A0-8AA4-A941-B0E2-4862E06B1737}"/>
              </a:ext>
            </a:extLst>
          </p:cNvPr>
          <p:cNvSpPr/>
          <p:nvPr/>
        </p:nvSpPr>
        <p:spPr>
          <a:xfrm>
            <a:off x="7382842" y="2195196"/>
            <a:ext cx="2080085" cy="95032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6" name="CuadroTexto 25">
            <a:extLst>
              <a:ext uri="{FF2B5EF4-FFF2-40B4-BE49-F238E27FC236}">
                <a16:creationId xmlns="" xmlns:a16="http://schemas.microsoft.com/office/drawing/2014/main" id="{BE29902B-9C79-E741-985C-932D2145302A}"/>
              </a:ext>
            </a:extLst>
          </p:cNvPr>
          <p:cNvSpPr txBox="1"/>
          <p:nvPr/>
        </p:nvSpPr>
        <p:spPr>
          <a:xfrm>
            <a:off x="7552346" y="3666017"/>
            <a:ext cx="1741075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BO" sz="1300" b="1">
                <a:solidFill>
                  <a:schemeClr val="accent1">
                    <a:lumMod val="50000"/>
                  </a:schemeClr>
                </a:solidFill>
              </a:rPr>
              <a:t>Número de Jornadas estudiantiles plurinacionales.</a:t>
            </a:r>
          </a:p>
          <a:p>
            <a:pPr algn="just"/>
            <a:endParaRPr lang="es-MX" sz="1300" b="1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s-BO" sz="1300" b="1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s-BO" sz="1300" b="1">
                <a:solidFill>
                  <a:schemeClr val="accent1">
                    <a:lumMod val="50000"/>
                  </a:schemeClr>
                </a:solidFill>
              </a:rPr>
              <a:t>300 estudiantes  participantes</a:t>
            </a:r>
            <a:endParaRPr lang="es-BO" sz="1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="" xmlns:a16="http://schemas.microsoft.com/office/drawing/2014/main" id="{53689342-F0CE-CE46-BC60-FBB6A5978E38}"/>
              </a:ext>
            </a:extLst>
          </p:cNvPr>
          <p:cNvSpPr txBox="1"/>
          <p:nvPr/>
        </p:nvSpPr>
        <p:spPr>
          <a:xfrm>
            <a:off x="4225862" y="3718544"/>
            <a:ext cx="174107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BO" sz="1300" b="1">
                <a:solidFill>
                  <a:schemeClr val="accent1">
                    <a:lumMod val="50000"/>
                  </a:schemeClr>
                </a:solidFill>
              </a:rPr>
              <a:t>Número de talleres de capacitación a padres y madres de familia </a:t>
            </a:r>
          </a:p>
          <a:p>
            <a:pPr algn="just"/>
            <a:endParaRPr lang="es-MX" sz="1300" b="1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s-BO" sz="1300" b="1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s-BO" sz="1300" b="1">
                <a:solidFill>
                  <a:schemeClr val="accent1">
                    <a:lumMod val="50000"/>
                  </a:schemeClr>
                </a:solidFill>
              </a:rPr>
              <a:t>5 talleres</a:t>
            </a:r>
            <a:endParaRPr lang="es-BO" sz="1200" b="1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="" xmlns:a16="http://schemas.microsoft.com/office/drawing/2014/main" id="{71BDA1A9-C9F9-4947-92FB-2661E8EC15B9}"/>
              </a:ext>
            </a:extLst>
          </p:cNvPr>
          <p:cNvSpPr txBox="1"/>
          <p:nvPr/>
        </p:nvSpPr>
        <p:spPr>
          <a:xfrm>
            <a:off x="4175913" y="2336756"/>
            <a:ext cx="1741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600" b="1">
                <a:solidFill>
                  <a:schemeClr val="bg1"/>
                </a:solidFill>
              </a:rPr>
              <a:t>Participación Social y comunitaria</a:t>
            </a:r>
            <a:endParaRPr lang="es-BO" sz="1200">
              <a:solidFill>
                <a:schemeClr val="bg1"/>
              </a:solidFill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="" xmlns:a16="http://schemas.microsoft.com/office/drawing/2014/main" id="{CA8E3DF7-EE6B-5F45-BDC0-4362AE61BADC}"/>
              </a:ext>
            </a:extLst>
          </p:cNvPr>
          <p:cNvSpPr txBox="1"/>
          <p:nvPr/>
        </p:nvSpPr>
        <p:spPr>
          <a:xfrm>
            <a:off x="7552345" y="2301198"/>
            <a:ext cx="1741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600" b="1">
                <a:solidFill>
                  <a:schemeClr val="bg1"/>
                </a:solidFill>
              </a:rPr>
              <a:t>Jornadas estudiantiles</a:t>
            </a:r>
            <a:endParaRPr lang="es-BO" sz="1200">
              <a:solidFill>
                <a:schemeClr val="bg1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014307" y="1124089"/>
            <a:ext cx="70302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2200" b="1">
                <a:solidFill>
                  <a:srgbClr val="002060"/>
                </a:solidFill>
              </a:rPr>
              <a:t>GESTIÓN EDUCATIVA INSTITUCIONAL CON PARTICIPACIÓN COMUNITARIA Y DEMOCRÁTICA</a:t>
            </a:r>
          </a:p>
        </p:txBody>
      </p:sp>
      <p:sp>
        <p:nvSpPr>
          <p:cNvPr id="42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7194836" y="5208259"/>
            <a:ext cx="2437322" cy="650654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es-BO" sz="1400" b="1"/>
              <a:t>Presupuesto 480 Bs.</a:t>
            </a:r>
            <a:endParaRPr sz="1400" b="1"/>
          </a:p>
        </p:txBody>
      </p:sp>
      <p:sp>
        <p:nvSpPr>
          <p:cNvPr id="43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3874106" y="5238645"/>
            <a:ext cx="2437322" cy="650654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es-BO" sz="1400" b="1"/>
              <a:t>Presupuesto 10,497 Bs.</a:t>
            </a:r>
            <a:endParaRPr sz="1400" b="1"/>
          </a:p>
        </p:txBody>
      </p:sp>
      <p:sp>
        <p:nvSpPr>
          <p:cNvPr id="2" name="1 Rectángulo"/>
          <p:cNvSpPr/>
          <p:nvPr/>
        </p:nvSpPr>
        <p:spPr>
          <a:xfrm>
            <a:off x="4023987" y="6304113"/>
            <a:ext cx="5438899" cy="30777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BO" sz="1400"/>
              <a:t>CAPACITACIÓN Y SOCIALIZACIÓN DE  A PADRES Y MADRES DE FAMILIA</a:t>
            </a:r>
          </a:p>
        </p:txBody>
      </p:sp>
      <p:grpSp>
        <p:nvGrpSpPr>
          <p:cNvPr id="28" name="Grupo 14"/>
          <p:cNvGrpSpPr/>
          <p:nvPr/>
        </p:nvGrpSpPr>
        <p:grpSpPr>
          <a:xfrm>
            <a:off x="-3" y="1361596"/>
            <a:ext cx="2167523" cy="5211179"/>
            <a:chOff x="37406" y="2102073"/>
            <a:chExt cx="1893692" cy="4213397"/>
          </a:xfrm>
        </p:grpSpPr>
        <p:grpSp>
          <p:nvGrpSpPr>
            <p:cNvPr id="29" name="Grupo 15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31" name="Grupo 18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33" name="Forma libre 21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36" name="CuadroTexto 22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48624"/>
                  <a:ext cx="1529505" cy="1061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4.1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que todas las niñas y todos los niños terminen la enseñanza primaria y secundaria, que ha de ser gratuita, equitativa y de calidad y producir resultados de aprendizaje pertinentes y efectivos 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8" name="Conector recto 23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ector recto 24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CuadroTexto 27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463698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4" name="Conector recto 28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CuadroTexto 29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615942"/>
                  <a:ext cx="1529505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6" name="Conector recto 30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" name="CuadroTexto 20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32775"/>
                <a:ext cx="1529505" cy="423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5.1.3 AS2.1 Mejorar la gestión pedagógica e institucional de la DDE - Beni.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0" name="Conector recto 16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4138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redondeado 17">
            <a:extLst>
              <a:ext uri="{FF2B5EF4-FFF2-40B4-BE49-F238E27FC236}">
                <a16:creationId xmlns="" xmlns:a16="http://schemas.microsoft.com/office/drawing/2014/main" id="{F5E53458-D820-F34A-800A-2E9C50909BD6}"/>
              </a:ext>
            </a:extLst>
          </p:cNvPr>
          <p:cNvSpPr/>
          <p:nvPr/>
        </p:nvSpPr>
        <p:spPr>
          <a:xfrm>
            <a:off x="3676611" y="1778630"/>
            <a:ext cx="2739742" cy="111625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4" name="CuadroTexto 33">
            <a:extLst>
              <a:ext uri="{FF2B5EF4-FFF2-40B4-BE49-F238E27FC236}">
                <a16:creationId xmlns="" xmlns:a16="http://schemas.microsoft.com/office/drawing/2014/main" id="{71BDA1A9-C9F9-4947-92FB-2661E8EC15B9}"/>
              </a:ext>
            </a:extLst>
          </p:cNvPr>
          <p:cNvSpPr txBox="1"/>
          <p:nvPr/>
        </p:nvSpPr>
        <p:spPr>
          <a:xfrm>
            <a:off x="3931347" y="1859702"/>
            <a:ext cx="2230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BO" sz="1600"/>
              <a:t>DOCENTES PERTINENTES EN EDUCACIÓN REGULAR 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="" xmlns:a16="http://schemas.microsoft.com/office/drawing/2014/main" id="{B2090A65-A7C7-8C4A-ABE0-F730E8E41ED8}"/>
              </a:ext>
            </a:extLst>
          </p:cNvPr>
          <p:cNvSpPr txBox="1"/>
          <p:nvPr/>
        </p:nvSpPr>
        <p:spPr>
          <a:xfrm>
            <a:off x="9608408" y="2336756"/>
            <a:ext cx="1741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600" b="1">
                <a:solidFill>
                  <a:schemeClr val="bg1"/>
                </a:solidFill>
              </a:rPr>
              <a:t>TÍTULO UNO</a:t>
            </a:r>
          </a:p>
          <a:p>
            <a:pPr algn="ctr"/>
            <a:r>
              <a:rPr lang="es-BO" sz="1200">
                <a:solidFill>
                  <a:schemeClr val="bg1"/>
                </a:solidFill>
              </a:rPr>
              <a:t>Xxxxxxaarfv acobfo </a:t>
            </a:r>
          </a:p>
          <a:p>
            <a:pPr algn="ctr"/>
            <a:r>
              <a:rPr lang="es-BO" sz="1200">
                <a:solidFill>
                  <a:schemeClr val="bg1"/>
                </a:solidFill>
              </a:rPr>
              <a:t>uafyg oayfgaoier</a:t>
            </a:r>
          </a:p>
        </p:txBody>
      </p:sp>
      <p:graphicFrame>
        <p:nvGraphicFramePr>
          <p:cNvPr id="16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788681"/>
              </p:ext>
            </p:extLst>
          </p:nvPr>
        </p:nvGraphicFramePr>
        <p:xfrm>
          <a:off x="3247293" y="3176954"/>
          <a:ext cx="3645876" cy="2403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2974333" y="5947119"/>
            <a:ext cx="4055162" cy="691662"/>
          </a:xfrm>
          <a:prstGeom prst="roundRect">
            <a:avLst>
              <a:gd name="adj" fmla="val 12509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es-BO" sz="1400" b="1"/>
              <a:t>Contar con una mayor cantidad de maestros con formación pertinente a las necesidades del contexto, un 86%.</a:t>
            </a:r>
            <a:endParaRPr sz="1400" b="1"/>
          </a:p>
        </p:txBody>
      </p:sp>
      <p:sp>
        <p:nvSpPr>
          <p:cNvPr id="23" name="Rectángulo redondeado 19">
            <a:extLst>
              <a:ext uri="{FF2B5EF4-FFF2-40B4-BE49-F238E27FC236}">
                <a16:creationId xmlns="" xmlns:a16="http://schemas.microsoft.com/office/drawing/2014/main" id="{DE29C5A0-8AA4-A941-B0E2-4862E06B1737}"/>
              </a:ext>
            </a:extLst>
          </p:cNvPr>
          <p:cNvSpPr/>
          <p:nvPr/>
        </p:nvSpPr>
        <p:spPr>
          <a:xfrm>
            <a:off x="7497082" y="1529933"/>
            <a:ext cx="4460456" cy="62641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BO" sz="1400" b="1">
                <a:solidFill>
                  <a:schemeClr val="bg1"/>
                </a:solidFill>
              </a:rPr>
              <a:t>PORCENTAJE DE DOCENTES PERTINENTES CON FORMACIÓN POST GRADUAL EN EDUCACIÓN REGULAR</a:t>
            </a:r>
          </a:p>
        </p:txBody>
      </p:sp>
      <p:sp>
        <p:nvSpPr>
          <p:cNvPr id="24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7584276" y="5898215"/>
            <a:ext cx="4055162" cy="820614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es-BO" sz="1400" b="1"/>
              <a:t>Contar con una mayor cantidad de maestros con formación pertinente a las necesidades del contexto, un 86%.</a:t>
            </a:r>
            <a:endParaRPr sz="1400" b="1"/>
          </a:p>
        </p:txBody>
      </p:sp>
      <p:graphicFrame>
        <p:nvGraphicFramePr>
          <p:cNvPr id="25" name="9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0467881"/>
              </p:ext>
            </p:extLst>
          </p:nvPr>
        </p:nvGraphicFramePr>
        <p:xfrm>
          <a:off x="7497082" y="2444566"/>
          <a:ext cx="4460456" cy="2241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ángulo redondeado 36">
            <a:extLst>
              <a:ext uri="{FF2B5EF4-FFF2-40B4-BE49-F238E27FC236}">
                <a16:creationId xmlns="" xmlns:a16="http://schemas.microsoft.com/office/drawing/2014/main" id="{885B72EC-AAFF-B344-B864-9AC79842021E}"/>
              </a:ext>
            </a:extLst>
          </p:cNvPr>
          <p:cNvSpPr/>
          <p:nvPr/>
        </p:nvSpPr>
        <p:spPr>
          <a:xfrm>
            <a:off x="7738577" y="4757440"/>
            <a:ext cx="3739662" cy="89489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400">
                <a:solidFill>
                  <a:schemeClr val="tx1"/>
                </a:solidFill>
              </a:rPr>
              <a:t>Coordinar con la  U.P. universidad pedagógica  y el Programa PROFE para fortalecer la formación post gradual.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2775149" y="1041463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BO" sz="2200" b="1">
                <a:solidFill>
                  <a:srgbClr val="002060"/>
                </a:solidFill>
              </a:rPr>
              <a:t>CALIDAD EDUCATIVA Y COBERTURA</a:t>
            </a:r>
            <a:endParaRPr lang="es-BO" sz="2200" b="1"/>
          </a:p>
        </p:txBody>
      </p:sp>
      <p:grpSp>
        <p:nvGrpSpPr>
          <p:cNvPr id="30" name="Grupo 12"/>
          <p:cNvGrpSpPr/>
          <p:nvPr/>
        </p:nvGrpSpPr>
        <p:grpSpPr>
          <a:xfrm>
            <a:off x="-7" y="1361596"/>
            <a:ext cx="2167523" cy="5211179"/>
            <a:chOff x="37406" y="2102073"/>
            <a:chExt cx="1893692" cy="4213397"/>
          </a:xfrm>
        </p:grpSpPr>
        <p:grpSp>
          <p:nvGrpSpPr>
            <p:cNvPr id="31" name="Grupo 14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33" name="Grupo 19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37" name="Forma libre 21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38" name="CuadroTexto 25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48624"/>
                  <a:ext cx="1529505" cy="1061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4.1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que todas las niñas y todos los niños terminen la enseñanza primaria y secundaria, que ha de ser gratuita, equitativa y de calidad y producir resultados de aprendizaje pertinentes y efectivos 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9" name="Conector recto 26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ector recto 28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CuadroTexto 29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463698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2" name="Conector recto 30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CuadroTexto 31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615942"/>
                  <a:ext cx="1529505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4" name="Conector recto 32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5" name="CuadroTexto 20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32775"/>
                <a:ext cx="1529505" cy="423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5.1.3 AS2.1 Mejorar la gestión pedagógica e institucional de la DDE - Beni.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2" name="Conector recto 18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12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redondeado 17">
            <a:extLst>
              <a:ext uri="{FF2B5EF4-FFF2-40B4-BE49-F238E27FC236}">
                <a16:creationId xmlns="" xmlns:a16="http://schemas.microsoft.com/office/drawing/2014/main" id="{F5E53458-D820-F34A-800A-2E9C50909BD6}"/>
              </a:ext>
            </a:extLst>
          </p:cNvPr>
          <p:cNvSpPr/>
          <p:nvPr/>
        </p:nvSpPr>
        <p:spPr>
          <a:xfrm>
            <a:off x="2825919" y="1916911"/>
            <a:ext cx="2196248" cy="109912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BO" sz="1400" b="1"/>
              <a:t>Número de seminarios y/o talleres para la aplicación de la RM 0224 (BTH) implementados </a:t>
            </a:r>
          </a:p>
        </p:txBody>
      </p:sp>
      <p:sp>
        <p:nvSpPr>
          <p:cNvPr id="3" name="2 Rectángulo"/>
          <p:cNvSpPr/>
          <p:nvPr/>
        </p:nvSpPr>
        <p:spPr>
          <a:xfrm>
            <a:off x="3713018" y="1089485"/>
            <a:ext cx="527858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BO" sz="2200" b="1">
                <a:solidFill>
                  <a:srgbClr val="002060"/>
                </a:solidFill>
              </a:rPr>
              <a:t>BACHILLERATO TÉCNICO HUMANÍSTICO</a:t>
            </a:r>
          </a:p>
        </p:txBody>
      </p:sp>
      <p:sp>
        <p:nvSpPr>
          <p:cNvPr id="17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2659168" y="5645833"/>
            <a:ext cx="2731699" cy="691662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es-BO" sz="1400" b="1"/>
              <a:t>Se beneficiara al 100 % de los estudiantes</a:t>
            </a:r>
            <a:endParaRPr sz="1400" b="1"/>
          </a:p>
        </p:txBody>
      </p:sp>
      <p:sp>
        <p:nvSpPr>
          <p:cNvPr id="23" name="Rectángulo redondeado 19">
            <a:extLst>
              <a:ext uri="{FF2B5EF4-FFF2-40B4-BE49-F238E27FC236}">
                <a16:creationId xmlns="" xmlns:a16="http://schemas.microsoft.com/office/drawing/2014/main" id="{DE29C5A0-8AA4-A941-B0E2-4862E06B1737}"/>
              </a:ext>
            </a:extLst>
          </p:cNvPr>
          <p:cNvSpPr/>
          <p:nvPr/>
        </p:nvSpPr>
        <p:spPr>
          <a:xfrm>
            <a:off x="5532738" y="1916911"/>
            <a:ext cx="2649970" cy="103517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BO" sz="1400" b="1">
                <a:solidFill>
                  <a:schemeClr val="bg1"/>
                </a:solidFill>
              </a:rPr>
              <a:t>Porcentaje de maestros del nivel secundario con formación para el Bachillerato Técnico Humanístico</a:t>
            </a:r>
            <a:endParaRPr lang="es-BO" sz="1600">
              <a:solidFill>
                <a:schemeClr val="bg1"/>
              </a:solidFill>
            </a:endParaRPr>
          </a:p>
        </p:txBody>
      </p:sp>
      <p:sp>
        <p:nvSpPr>
          <p:cNvPr id="24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6537251" y="5645832"/>
            <a:ext cx="3847081" cy="691663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es-BO" sz="1400" b="1"/>
              <a:t>Fortalecimiento de la educación técnica tecnológica y productiva</a:t>
            </a:r>
            <a:endParaRPr sz="1400" b="1"/>
          </a:p>
        </p:txBody>
      </p:sp>
      <p:sp>
        <p:nvSpPr>
          <p:cNvPr id="14" name="Rectángulo redondeado 24">
            <a:extLst>
              <a:ext uri="{FF2B5EF4-FFF2-40B4-BE49-F238E27FC236}">
                <a16:creationId xmlns="" xmlns:a16="http://schemas.microsoft.com/office/drawing/2014/main" id="{41165B1A-C00D-B848-83A8-6BC97B7676DF}"/>
              </a:ext>
            </a:extLst>
          </p:cNvPr>
          <p:cNvSpPr/>
          <p:nvPr/>
        </p:nvSpPr>
        <p:spPr>
          <a:xfrm>
            <a:off x="2634019" y="3338308"/>
            <a:ext cx="2579426" cy="151013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BO" sz="1400" b="1">
                <a:solidFill>
                  <a:schemeClr val="tx1"/>
                </a:solidFill>
              </a:rPr>
              <a:t>11 Talleres</a:t>
            </a:r>
            <a:r>
              <a:rPr lang="es-BO" sz="1400">
                <a:solidFill>
                  <a:schemeClr val="tx1"/>
                </a:solidFill>
              </a:rPr>
              <a:t> para la aplicación del Bachillerato Técnico Humanístico en los Distritos Educativo.</a:t>
            </a:r>
          </a:p>
          <a:p>
            <a:endParaRPr lang="es-BO">
              <a:solidFill>
                <a:schemeClr val="tx1"/>
              </a:solidFill>
            </a:endParaRPr>
          </a:p>
        </p:txBody>
      </p:sp>
      <p:graphicFrame>
        <p:nvGraphicFramePr>
          <p:cNvPr id="13" name="10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1968067"/>
              </p:ext>
            </p:extLst>
          </p:nvPr>
        </p:nvGraphicFramePr>
        <p:xfrm>
          <a:off x="5622808" y="3212918"/>
          <a:ext cx="2559899" cy="1989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ectángulo redondeado 19">
            <a:extLst>
              <a:ext uri="{FF2B5EF4-FFF2-40B4-BE49-F238E27FC236}">
                <a16:creationId xmlns="" xmlns:a16="http://schemas.microsoft.com/office/drawing/2014/main" id="{DE29C5A0-8AA4-A941-B0E2-4862E06B1737}"/>
              </a:ext>
            </a:extLst>
          </p:cNvPr>
          <p:cNvSpPr/>
          <p:nvPr/>
        </p:nvSpPr>
        <p:spPr>
          <a:xfrm>
            <a:off x="8693279" y="1911750"/>
            <a:ext cx="2061211" cy="103518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BO" sz="1400" b="1">
                <a:solidFill>
                  <a:schemeClr val="bg1"/>
                </a:solidFill>
              </a:rPr>
              <a:t>Porcentaje de unidades educativas con BTH</a:t>
            </a:r>
            <a:endParaRPr lang="es-BO" sz="1600">
              <a:solidFill>
                <a:schemeClr val="bg1"/>
              </a:solidFill>
            </a:endParaRPr>
          </a:p>
        </p:txBody>
      </p:sp>
      <p:graphicFrame>
        <p:nvGraphicFramePr>
          <p:cNvPr id="20" name="1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849116"/>
              </p:ext>
            </p:extLst>
          </p:nvPr>
        </p:nvGraphicFramePr>
        <p:xfrm>
          <a:off x="8622832" y="3338308"/>
          <a:ext cx="3221837" cy="1738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9" name="Grupo 11"/>
          <p:cNvGrpSpPr/>
          <p:nvPr/>
        </p:nvGrpSpPr>
        <p:grpSpPr>
          <a:xfrm>
            <a:off x="-18926" y="1424082"/>
            <a:ext cx="2167523" cy="5211179"/>
            <a:chOff x="37406" y="2102073"/>
            <a:chExt cx="1893692" cy="4213397"/>
          </a:xfrm>
        </p:grpSpPr>
        <p:grpSp>
          <p:nvGrpSpPr>
            <p:cNvPr id="30" name="Grupo 15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32" name="Grupo 20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34" name="Forma libre 24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35" name="CuadroTexto 25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48624"/>
                  <a:ext cx="1529505" cy="1061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4.1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que todas las niñas y todos los niños terminen la enseñanza primaria y secundaria, que ha de ser gratuita, equitativa y de calidad y producir resultados de aprendizaje pertinentes y efectivos 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6" name="Conector recto 26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Conector recto 27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091823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CuadroTexto 28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154726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9" name="Conector recto 29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03235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CuadroTexto 30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439391"/>
                  <a:ext cx="1529505" cy="5101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1" name="Conector recto 31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" name="CuadroTexto 21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32775"/>
                <a:ext cx="1529505" cy="510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5.2.1.1 AEI1 Promover la integración de la educación y formación técnica, tecnológica y científica con el sector productivo del Beni.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1" name="Conector recto 18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5965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redondeado 17">
            <a:extLst>
              <a:ext uri="{FF2B5EF4-FFF2-40B4-BE49-F238E27FC236}">
                <a16:creationId xmlns="" xmlns:a16="http://schemas.microsoft.com/office/drawing/2014/main" id="{F5E53458-D820-F34A-800A-2E9C50909BD6}"/>
              </a:ext>
            </a:extLst>
          </p:cNvPr>
          <p:cNvSpPr/>
          <p:nvPr/>
        </p:nvSpPr>
        <p:spPr>
          <a:xfrm>
            <a:off x="3000714" y="1905035"/>
            <a:ext cx="2448955" cy="103517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BO" sz="1400" b="1">
                <a:solidFill>
                  <a:schemeClr val="bg1"/>
                </a:solidFill>
              </a:rPr>
              <a:t>NÚMERO  DE ESTUDIANTES MATRICULADOS EN BTH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945776" y="998162"/>
            <a:ext cx="86041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2000" b="1">
                <a:solidFill>
                  <a:srgbClr val="002060"/>
                </a:solidFill>
              </a:rPr>
              <a:t>EDUCACIÓN CIENTÍFICA, TÉCNICA TECNOLÓGICA PRODUCTIVA Y TERRITORIAL HACIA LA INDUSTRIALIZACIÓN O FORMACIÓN ARTÍSTICA.</a:t>
            </a:r>
          </a:p>
        </p:txBody>
      </p:sp>
      <p:sp>
        <p:nvSpPr>
          <p:cNvPr id="23" name="Rectángulo redondeado 19">
            <a:extLst>
              <a:ext uri="{FF2B5EF4-FFF2-40B4-BE49-F238E27FC236}">
                <a16:creationId xmlns="" xmlns:a16="http://schemas.microsoft.com/office/drawing/2014/main" id="{DE29C5A0-8AA4-A941-B0E2-4862E06B1737}"/>
              </a:ext>
            </a:extLst>
          </p:cNvPr>
          <p:cNvSpPr/>
          <p:nvPr/>
        </p:nvSpPr>
        <p:spPr>
          <a:xfrm>
            <a:off x="6044839" y="1905034"/>
            <a:ext cx="2448955" cy="103517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BO" sz="1400" b="1">
                <a:solidFill>
                  <a:schemeClr val="bg1"/>
                </a:solidFill>
              </a:rPr>
              <a:t>NÚMERO DE ESTUDIANTES CON BACHILLERATO TÉCNICO HUMANÍSTICO</a:t>
            </a:r>
            <a:endParaRPr lang="es-BO" sz="1600">
              <a:solidFill>
                <a:schemeClr val="bg1"/>
              </a:solidFill>
            </a:endParaRPr>
          </a:p>
        </p:txBody>
      </p:sp>
      <p:sp>
        <p:nvSpPr>
          <p:cNvPr id="14" name="Rectángulo redondeado 24">
            <a:extLst>
              <a:ext uri="{FF2B5EF4-FFF2-40B4-BE49-F238E27FC236}">
                <a16:creationId xmlns="" xmlns:a16="http://schemas.microsoft.com/office/drawing/2014/main" id="{41165B1A-C00D-B848-83A8-6BC97B7676DF}"/>
              </a:ext>
            </a:extLst>
          </p:cNvPr>
          <p:cNvSpPr/>
          <p:nvPr/>
        </p:nvSpPr>
        <p:spPr>
          <a:xfrm>
            <a:off x="3000714" y="3100915"/>
            <a:ext cx="2448955" cy="174208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BO" sz="1600">
                <a:solidFill>
                  <a:schemeClr val="tx1"/>
                </a:solidFill>
              </a:rPr>
              <a:t>12.585 estudiantes.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BO" sz="1600">
                <a:solidFill>
                  <a:schemeClr val="tx1"/>
                </a:solidFill>
              </a:rPr>
              <a:t>Se ha fortalecido la educación técnica tecnológica y productiva.</a:t>
            </a:r>
          </a:p>
        </p:txBody>
      </p:sp>
      <p:sp>
        <p:nvSpPr>
          <p:cNvPr id="16" name="Rectángulo redondeado 24">
            <a:extLst>
              <a:ext uri="{FF2B5EF4-FFF2-40B4-BE49-F238E27FC236}">
                <a16:creationId xmlns="" xmlns:a16="http://schemas.microsoft.com/office/drawing/2014/main" id="{41165B1A-C00D-B848-83A8-6BC97B7676DF}"/>
              </a:ext>
            </a:extLst>
          </p:cNvPr>
          <p:cNvSpPr/>
          <p:nvPr/>
        </p:nvSpPr>
        <p:spPr>
          <a:xfrm>
            <a:off x="6044840" y="3104427"/>
            <a:ext cx="2448955" cy="174208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BO" sz="1600">
                <a:solidFill>
                  <a:schemeClr val="tx1"/>
                </a:solidFill>
              </a:rPr>
              <a:t>2.694 estudiantes.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BO" sz="1600">
                <a:solidFill>
                  <a:schemeClr val="tx1"/>
                </a:solidFill>
              </a:rPr>
              <a:t>Se ha fortalecido la educación técnica tecnológica y productiva.</a:t>
            </a:r>
          </a:p>
        </p:txBody>
      </p:sp>
      <p:sp>
        <p:nvSpPr>
          <p:cNvPr id="19" name="Rectángulo redondeado 19">
            <a:extLst>
              <a:ext uri="{FF2B5EF4-FFF2-40B4-BE49-F238E27FC236}">
                <a16:creationId xmlns="" xmlns:a16="http://schemas.microsoft.com/office/drawing/2014/main" id="{DE29C5A0-8AA4-A941-B0E2-4862E06B1737}"/>
              </a:ext>
            </a:extLst>
          </p:cNvPr>
          <p:cNvSpPr/>
          <p:nvPr/>
        </p:nvSpPr>
        <p:spPr>
          <a:xfrm>
            <a:off x="9100971" y="1905033"/>
            <a:ext cx="2336064" cy="103517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BO" sz="1400" b="1">
                <a:solidFill>
                  <a:schemeClr val="bg1"/>
                </a:solidFill>
              </a:rPr>
              <a:t>NÚMERO DE FERIAS "BOLIVIA PRODUCE“ DESARROLLADAS </a:t>
            </a:r>
            <a:endParaRPr lang="es-BO" sz="1600">
              <a:solidFill>
                <a:schemeClr val="bg1"/>
              </a:solidFill>
            </a:endParaRPr>
          </a:p>
        </p:txBody>
      </p:sp>
      <p:sp>
        <p:nvSpPr>
          <p:cNvPr id="25" name="Rectángulo redondeado 24">
            <a:extLst>
              <a:ext uri="{FF2B5EF4-FFF2-40B4-BE49-F238E27FC236}">
                <a16:creationId xmlns="" xmlns:a16="http://schemas.microsoft.com/office/drawing/2014/main" id="{41165B1A-C00D-B848-83A8-6BC97B7676DF}"/>
              </a:ext>
            </a:extLst>
          </p:cNvPr>
          <p:cNvSpPr/>
          <p:nvPr/>
        </p:nvSpPr>
        <p:spPr>
          <a:xfrm>
            <a:off x="9100970" y="3087289"/>
            <a:ext cx="2448955" cy="174208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BO" sz="1600">
                <a:solidFill>
                  <a:schemeClr val="tx1"/>
                </a:solidFill>
              </a:rPr>
              <a:t>2 Ferias en su etapa Distrital y Departamental.</a:t>
            </a:r>
          </a:p>
          <a:p>
            <a:pPr algn="just"/>
            <a:endParaRPr lang="es-BO" sz="1600">
              <a:solidFill>
                <a:schemeClr val="tx1"/>
              </a:solidFill>
            </a:endParaRPr>
          </a:p>
        </p:txBody>
      </p:sp>
      <p:sp>
        <p:nvSpPr>
          <p:cNvPr id="15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2945776" y="5441113"/>
            <a:ext cx="2731699" cy="691662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es-BO" sz="1400" b="1"/>
              <a:t>Se beneficiara al 100 % de los estudiantes</a:t>
            </a:r>
            <a:endParaRPr sz="1400" b="1"/>
          </a:p>
        </p:txBody>
      </p:sp>
      <p:sp>
        <p:nvSpPr>
          <p:cNvPr id="20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6823859" y="5441112"/>
            <a:ext cx="3847081" cy="691663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es-BO" sz="1400" b="1"/>
              <a:t>Fortalecimiento de la educación técnica tecnológica y productiva</a:t>
            </a:r>
            <a:endParaRPr sz="1400" b="1"/>
          </a:p>
        </p:txBody>
      </p:sp>
      <p:grpSp>
        <p:nvGrpSpPr>
          <p:cNvPr id="29" name="Grupo 11"/>
          <p:cNvGrpSpPr/>
          <p:nvPr/>
        </p:nvGrpSpPr>
        <p:grpSpPr>
          <a:xfrm>
            <a:off x="219" y="1496693"/>
            <a:ext cx="2167523" cy="5211179"/>
            <a:chOff x="37406" y="2102073"/>
            <a:chExt cx="1893692" cy="4213397"/>
          </a:xfrm>
        </p:grpSpPr>
        <p:grpSp>
          <p:nvGrpSpPr>
            <p:cNvPr id="30" name="Grupo 12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32" name="Grupo 20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34" name="Forma libre 23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35" name="CuadroTexto 25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48624"/>
                  <a:ext cx="1529505" cy="1061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4.1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que todas las niñas y todos los niños terminen la enseñanza primaria y secundaria, que ha de ser gratuita, equitativa y de calidad y producir resultados de aprendizaje pertinentes y efectivos 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6" name="Conector recto 26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Conector recto 27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091823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CuadroTexto 28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154726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9" name="Conector recto 29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03235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CuadroTexto 30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439391"/>
                  <a:ext cx="1529505" cy="5101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1" name="Conector recto 31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" name="CuadroTexto 21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32775"/>
                <a:ext cx="1529505" cy="510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5.2.1.1 AEI1 Promover la integración de la educación y formación técnica, tecnológica y científica con el sector productivo del Beni.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1" name="Conector recto 16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8343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200400" y="807090"/>
            <a:ext cx="78555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2000" b="1">
                <a:solidFill>
                  <a:srgbClr val="002060"/>
                </a:solidFill>
              </a:rPr>
              <a:t>EDUCACIÓN CIENTÍFICA, TÉCNICA TECNOLÓGICA PRODUCTIVA Y TERRITORIAL HACIA LA INDUSTRIALIZACIÓN O FORMACIÓN ARTÍSTICA.</a:t>
            </a:r>
          </a:p>
        </p:txBody>
      </p:sp>
      <p:sp>
        <p:nvSpPr>
          <p:cNvPr id="17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2695699" y="5530474"/>
            <a:ext cx="3051958" cy="1040310"/>
          </a:xfrm>
          <a:prstGeom prst="roundRect">
            <a:avLst>
              <a:gd name="adj" fmla="val 2772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/>
            <a:r>
              <a:rPr lang="es-BO" sz="1200"/>
              <a:t>DESARROLLAR EL ENCUENTRO DE MAESTROS Y MAESTRAS EDUCA INNOVA DEPARTAMENTAL Y NACIONAL </a:t>
            </a:r>
          </a:p>
          <a:p>
            <a:pPr algn="just"/>
            <a:r>
              <a:rPr lang="es-BO" sz="1200"/>
              <a:t>PRESUPUESTO</a:t>
            </a:r>
            <a:r>
              <a:rPr lang="es-BO" sz="1400"/>
              <a:t>: </a:t>
            </a:r>
            <a:r>
              <a:rPr lang="es-BO" sz="1400" b="1"/>
              <a:t>19,182 Bs.</a:t>
            </a:r>
          </a:p>
        </p:txBody>
      </p:sp>
      <p:sp>
        <p:nvSpPr>
          <p:cNvPr id="23" name="Rectángulo redondeado 19">
            <a:extLst>
              <a:ext uri="{FF2B5EF4-FFF2-40B4-BE49-F238E27FC236}">
                <a16:creationId xmlns="" xmlns:a16="http://schemas.microsoft.com/office/drawing/2014/main" id="{DE29C5A0-8AA4-A941-B0E2-4862E06B1737}"/>
              </a:ext>
            </a:extLst>
          </p:cNvPr>
          <p:cNvSpPr/>
          <p:nvPr/>
        </p:nvSpPr>
        <p:spPr>
          <a:xfrm>
            <a:off x="6092171" y="2155686"/>
            <a:ext cx="2649970" cy="91474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BO" sz="1400" b="1">
                <a:solidFill>
                  <a:schemeClr val="bg1"/>
                </a:solidFill>
              </a:rPr>
              <a:t>NÚMERO DE OLIMPIADAS CIENTÍFICAS A NIVEL PRIMARIA Y SECUNDARIO DESARROLLADAS</a:t>
            </a:r>
            <a:endParaRPr lang="es-BO" sz="1600">
              <a:solidFill>
                <a:schemeClr val="bg1"/>
              </a:solidFill>
            </a:endParaRPr>
          </a:p>
        </p:txBody>
      </p:sp>
      <p:sp>
        <p:nvSpPr>
          <p:cNvPr id="24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5941379" y="5505506"/>
            <a:ext cx="2951551" cy="1090246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es-BO" sz="1200"/>
              <a:t>ESTUDIANTES PARTICIPARAN EN 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es-BO" sz="1200"/>
              <a:t>OLIMIADAS CIENTÍFICAS PRESUPUESTO: </a:t>
            </a:r>
            <a:r>
              <a:rPr lang="es-BO" sz="1200" b="1"/>
              <a:t>4,950 Bs.</a:t>
            </a:r>
            <a:endParaRPr sz="1200" b="1"/>
          </a:p>
        </p:txBody>
      </p:sp>
      <p:sp>
        <p:nvSpPr>
          <p:cNvPr id="16" name="Rectángulo redondeado 24">
            <a:extLst>
              <a:ext uri="{FF2B5EF4-FFF2-40B4-BE49-F238E27FC236}">
                <a16:creationId xmlns="" xmlns:a16="http://schemas.microsoft.com/office/drawing/2014/main" id="{41165B1A-C00D-B848-83A8-6BC97B7676DF}"/>
              </a:ext>
            </a:extLst>
          </p:cNvPr>
          <p:cNvSpPr/>
          <p:nvPr/>
        </p:nvSpPr>
        <p:spPr>
          <a:xfrm>
            <a:off x="6192678" y="3212927"/>
            <a:ext cx="2448955" cy="1844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BO" sz="1600">
                <a:solidFill>
                  <a:schemeClr val="tx1"/>
                </a:solidFill>
              </a:rPr>
              <a:t>Participación de los estudiantes en la </a:t>
            </a:r>
            <a:r>
              <a:rPr lang="es-BO" sz="1600" b="1">
                <a:solidFill>
                  <a:schemeClr val="tx1"/>
                </a:solidFill>
              </a:rPr>
              <a:t>14a </a:t>
            </a:r>
            <a:r>
              <a:rPr lang="es-BO" sz="1600">
                <a:solidFill>
                  <a:schemeClr val="tx1"/>
                </a:solidFill>
              </a:rPr>
              <a:t>OLIMPIADA CIENTÍFICA ESTUDIANTIL</a:t>
            </a:r>
            <a:br>
              <a:rPr lang="es-BO" sz="1600">
                <a:solidFill>
                  <a:schemeClr val="tx1"/>
                </a:solidFill>
              </a:rPr>
            </a:br>
            <a:r>
              <a:rPr lang="es-BO" sz="1600">
                <a:solidFill>
                  <a:schemeClr val="tx1"/>
                </a:solidFill>
              </a:rPr>
              <a:t>PLURINACIONAL BOLIVIANA.</a:t>
            </a:r>
          </a:p>
        </p:txBody>
      </p:sp>
      <p:sp>
        <p:nvSpPr>
          <p:cNvPr id="19" name="Rectángulo redondeado 19">
            <a:extLst>
              <a:ext uri="{FF2B5EF4-FFF2-40B4-BE49-F238E27FC236}">
                <a16:creationId xmlns="" xmlns:a16="http://schemas.microsoft.com/office/drawing/2014/main" id="{DE29C5A0-8AA4-A941-B0E2-4862E06B1737}"/>
              </a:ext>
            </a:extLst>
          </p:cNvPr>
          <p:cNvSpPr/>
          <p:nvPr/>
        </p:nvSpPr>
        <p:spPr>
          <a:xfrm>
            <a:off x="9202338" y="2138228"/>
            <a:ext cx="2649970" cy="9321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BO" sz="1400" b="1">
                <a:solidFill>
                  <a:schemeClr val="bg1"/>
                </a:solidFill>
              </a:rPr>
              <a:t>NÚMERO</a:t>
            </a:r>
            <a:r>
              <a:rPr lang="pt-BR" sz="1400" b="1">
                <a:solidFill>
                  <a:schemeClr val="bg1"/>
                </a:solidFill>
              </a:rPr>
              <a:t> DE OLIMPIADAS DE AJEDREZ ORGANIZADAS E IMPLEMENTADAS </a:t>
            </a:r>
            <a:endParaRPr lang="es-BO" sz="1600">
              <a:solidFill>
                <a:schemeClr val="bg1"/>
              </a:solidFill>
            </a:endParaRPr>
          </a:p>
        </p:txBody>
      </p:sp>
      <p:sp>
        <p:nvSpPr>
          <p:cNvPr id="25" name="Rectángulo redondeado 24">
            <a:extLst>
              <a:ext uri="{FF2B5EF4-FFF2-40B4-BE49-F238E27FC236}">
                <a16:creationId xmlns="" xmlns:a16="http://schemas.microsoft.com/office/drawing/2014/main" id="{41165B1A-C00D-B848-83A8-6BC97B7676DF}"/>
              </a:ext>
            </a:extLst>
          </p:cNvPr>
          <p:cNvSpPr/>
          <p:nvPr/>
        </p:nvSpPr>
        <p:spPr>
          <a:xfrm>
            <a:off x="9302845" y="3182405"/>
            <a:ext cx="2448955" cy="193485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BO" sz="1600">
                <a:solidFill>
                  <a:schemeClr val="tx1"/>
                </a:solidFill>
              </a:rPr>
              <a:t>Participación de los estudiantes en las dos Olimpiadas de Ajedrez etapa Distrital, Departamental y Nacional.</a:t>
            </a:r>
          </a:p>
          <a:p>
            <a:pPr algn="just"/>
            <a:endParaRPr lang="es-BO" sz="1600">
              <a:solidFill>
                <a:schemeClr val="tx1"/>
              </a:solidFill>
            </a:endParaRPr>
          </a:p>
        </p:txBody>
      </p:sp>
      <p:graphicFrame>
        <p:nvGraphicFramePr>
          <p:cNvPr id="15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1982878"/>
              </p:ext>
            </p:extLst>
          </p:nvPr>
        </p:nvGraphicFramePr>
        <p:xfrm>
          <a:off x="2964690" y="3335216"/>
          <a:ext cx="2696307" cy="1823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Rectángulo redondeado 19">
            <a:extLst>
              <a:ext uri="{FF2B5EF4-FFF2-40B4-BE49-F238E27FC236}">
                <a16:creationId xmlns="" xmlns:a16="http://schemas.microsoft.com/office/drawing/2014/main" id="{DE29C5A0-8AA4-A941-B0E2-4862E06B1737}"/>
              </a:ext>
            </a:extLst>
          </p:cNvPr>
          <p:cNvSpPr/>
          <p:nvPr/>
        </p:nvSpPr>
        <p:spPr>
          <a:xfrm>
            <a:off x="3011027" y="2155685"/>
            <a:ext cx="2649970" cy="102672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BO" sz="1400" b="1">
                <a:solidFill>
                  <a:schemeClr val="bg1"/>
                </a:solidFill>
              </a:rPr>
              <a:t>PORCENTAJE DE IMPLEMENTACIÓN DEL PROGRAMA EDUCA INNOVA, A NIVEL DISTRITAL, DEPARTAMENTAL Y NACIONAL </a:t>
            </a:r>
          </a:p>
        </p:txBody>
      </p:sp>
      <p:sp>
        <p:nvSpPr>
          <p:cNvPr id="20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9202338" y="5505506"/>
            <a:ext cx="2874868" cy="1065278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es-BO" sz="1200"/>
              <a:t>ESTUDIANTES PARTICIPARAN EN EVENTOS DE  OLIMPIADAS DE AJEDREZ </a:t>
            </a:r>
          </a:p>
          <a:p>
            <a:pPr lvl="0" algn="ctr">
              <a:buClr>
                <a:srgbClr val="000000"/>
              </a:buClr>
              <a:buSzPts val="1100"/>
            </a:pPr>
            <a:r>
              <a:rPr lang="es-BO" sz="1200"/>
              <a:t>PRESUPUESTO: </a:t>
            </a:r>
            <a:r>
              <a:rPr lang="es-BO" sz="1200" b="1"/>
              <a:t>34,520 BS</a:t>
            </a:r>
            <a:r>
              <a:rPr lang="es-BO" sz="1200"/>
              <a:t>.</a:t>
            </a:r>
          </a:p>
        </p:txBody>
      </p:sp>
      <p:grpSp>
        <p:nvGrpSpPr>
          <p:cNvPr id="32" name="Grupo 12"/>
          <p:cNvGrpSpPr/>
          <p:nvPr/>
        </p:nvGrpSpPr>
        <p:grpSpPr>
          <a:xfrm>
            <a:off x="-12509" y="1359605"/>
            <a:ext cx="2167523" cy="5211179"/>
            <a:chOff x="37406" y="2102073"/>
            <a:chExt cx="1893692" cy="4213397"/>
          </a:xfrm>
        </p:grpSpPr>
        <p:grpSp>
          <p:nvGrpSpPr>
            <p:cNvPr id="33" name="Grupo 17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35" name="Grupo 21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37" name="Forma libre 26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38" name="CuadroTexto 27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48624"/>
                  <a:ext cx="1529505" cy="1061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4.1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que todas las niñas y todos los niños terminen la enseñanza primaria y secundaria, que ha de ser gratuita, equitativa y de calidad y producir resultados de aprendizaje pertinentes y efectivos 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9" name="Conector recto 28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ector recto 29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091823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CuadroTexto 30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154726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2" name="Conector recto 31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03235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CuadroTexto 32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439391"/>
                  <a:ext cx="1529505" cy="5101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4" name="Conector recto 33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CuadroTexto 25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32775"/>
                <a:ext cx="1529505" cy="510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5.1.1.1 AEI2 Promover el desarrollo de procesos educativos inclusivos en el Sistema Educativo Plurinacional en el Beni. 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4" name="Conector recto 20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6899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041846" y="1032715"/>
            <a:ext cx="847128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BO" sz="2200" b="1">
                <a:solidFill>
                  <a:schemeClr val="accent1">
                    <a:lumMod val="50000"/>
                  </a:schemeClr>
                </a:solidFill>
              </a:rPr>
              <a:t>EDUCACIÓN INTERCULTURAL, INTRACULTURAL Y PLURILINGÜE</a:t>
            </a:r>
          </a:p>
        </p:txBody>
      </p:sp>
      <p:sp>
        <p:nvSpPr>
          <p:cNvPr id="17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3041845" y="5201392"/>
            <a:ext cx="2796248" cy="1445592"/>
          </a:xfrm>
          <a:prstGeom prst="roundRect">
            <a:avLst>
              <a:gd name="adj" fmla="val 1851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/>
            <a:r>
              <a:rPr lang="es-BO" sz="1400"/>
              <a:t>Se ha desarrollado la educación intracultural, intercultural y plurilingüe, fortaleciendo la identidad cultural y el respeto entre culturas ( 37% de maestros)</a:t>
            </a:r>
          </a:p>
        </p:txBody>
      </p:sp>
      <p:sp>
        <p:nvSpPr>
          <p:cNvPr id="23" name="Rectángulo redondeado 19">
            <a:extLst>
              <a:ext uri="{FF2B5EF4-FFF2-40B4-BE49-F238E27FC236}">
                <a16:creationId xmlns="" xmlns:a16="http://schemas.microsoft.com/office/drawing/2014/main" id="{DE29C5A0-8AA4-A941-B0E2-4862E06B1737}"/>
              </a:ext>
            </a:extLst>
          </p:cNvPr>
          <p:cNvSpPr/>
          <p:nvPr/>
        </p:nvSpPr>
        <p:spPr>
          <a:xfrm>
            <a:off x="6255384" y="1680857"/>
            <a:ext cx="2649970" cy="91474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BO" sz="1400" b="1">
                <a:solidFill>
                  <a:schemeClr val="bg1"/>
                </a:solidFill>
              </a:rPr>
              <a:t>PORCENTAJE  DE ESTUDIANTES QUE RECIBEN FORMACIÓN EN LENGUA ORIGINARIA, EN EDUCACIÓN REGULAR</a:t>
            </a:r>
            <a:endParaRPr lang="es-BO" sz="1600">
              <a:solidFill>
                <a:schemeClr val="bg1"/>
              </a:solidFill>
            </a:endParaRPr>
          </a:p>
        </p:txBody>
      </p:sp>
      <p:sp>
        <p:nvSpPr>
          <p:cNvPr id="19" name="Rectángulo redondeado 19">
            <a:extLst>
              <a:ext uri="{FF2B5EF4-FFF2-40B4-BE49-F238E27FC236}">
                <a16:creationId xmlns="" xmlns:a16="http://schemas.microsoft.com/office/drawing/2014/main" id="{DE29C5A0-8AA4-A941-B0E2-4862E06B1737}"/>
              </a:ext>
            </a:extLst>
          </p:cNvPr>
          <p:cNvSpPr/>
          <p:nvPr/>
        </p:nvSpPr>
        <p:spPr>
          <a:xfrm>
            <a:off x="9302845" y="1678472"/>
            <a:ext cx="2649970" cy="87747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400" b="1">
                <a:solidFill>
                  <a:schemeClr val="bg1"/>
                </a:solidFill>
              </a:rPr>
              <a:t>CANTIDAD DE CURRÍCULOS REGIONALIZADOS</a:t>
            </a:r>
            <a:endParaRPr lang="es-BO" sz="1600">
              <a:solidFill>
                <a:schemeClr val="bg1"/>
              </a:solidFill>
            </a:endParaRPr>
          </a:p>
        </p:txBody>
      </p:sp>
      <p:sp>
        <p:nvSpPr>
          <p:cNvPr id="25" name="Rectángulo redondeado 24">
            <a:extLst>
              <a:ext uri="{FF2B5EF4-FFF2-40B4-BE49-F238E27FC236}">
                <a16:creationId xmlns="" xmlns:a16="http://schemas.microsoft.com/office/drawing/2014/main" id="{41165B1A-C00D-B848-83A8-6BC97B7676DF}"/>
              </a:ext>
            </a:extLst>
          </p:cNvPr>
          <p:cNvSpPr/>
          <p:nvPr/>
        </p:nvSpPr>
        <p:spPr>
          <a:xfrm>
            <a:off x="9403352" y="3146970"/>
            <a:ext cx="2549463" cy="1384087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itchFamily="34" charset="0"/>
              <a:buChar char="•"/>
            </a:pPr>
            <a:endParaRPr lang="es-BO" sz="1600">
              <a:solidFill>
                <a:schemeClr val="tx1"/>
              </a:solidFill>
            </a:endParaRPr>
          </a:p>
          <a:p>
            <a:pPr algn="just"/>
            <a:r>
              <a:rPr lang="es-BO" sz="1600">
                <a:solidFill>
                  <a:schemeClr val="tx1"/>
                </a:solidFill>
              </a:rPr>
              <a:t>7 Pueblos originarios implementan sus currículos regionalizados </a:t>
            </a:r>
          </a:p>
          <a:p>
            <a:pPr algn="just"/>
            <a:endParaRPr lang="es-BO" sz="1600">
              <a:solidFill>
                <a:schemeClr val="tx1"/>
              </a:solidFill>
            </a:endParaRPr>
          </a:p>
          <a:p>
            <a:pPr algn="just"/>
            <a:r>
              <a:rPr lang="es-BO" sz="1600">
                <a:solidFill>
                  <a:schemeClr val="tx1"/>
                </a:solidFill>
              </a:rPr>
              <a:t>Presupuesto: </a:t>
            </a:r>
            <a:r>
              <a:rPr lang="es-BO" sz="1600" b="1">
                <a:solidFill>
                  <a:schemeClr val="tx1"/>
                </a:solidFill>
              </a:rPr>
              <a:t>6.836 Bs.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s-BO" sz="1600">
              <a:solidFill>
                <a:schemeClr val="tx1"/>
              </a:solidFill>
            </a:endParaRPr>
          </a:p>
        </p:txBody>
      </p:sp>
      <p:graphicFrame>
        <p:nvGraphicFramePr>
          <p:cNvPr id="14" name="1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5992400"/>
              </p:ext>
            </p:extLst>
          </p:nvPr>
        </p:nvGraphicFramePr>
        <p:xfrm>
          <a:off x="3045507" y="2992583"/>
          <a:ext cx="2792586" cy="203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111262" y="3821723"/>
            <a:ext cx="726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600" b="1"/>
              <a:t>36 %</a:t>
            </a:r>
          </a:p>
        </p:txBody>
      </p:sp>
      <p:graphicFrame>
        <p:nvGraphicFramePr>
          <p:cNvPr id="20" name="1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8807672"/>
              </p:ext>
            </p:extLst>
          </p:nvPr>
        </p:nvGraphicFramePr>
        <p:xfrm>
          <a:off x="6418597" y="2732913"/>
          <a:ext cx="2486757" cy="2171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6418597" y="5379522"/>
            <a:ext cx="2486757" cy="1116281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000000"/>
              </a:buClr>
              <a:buSzPts val="1100"/>
            </a:pPr>
            <a:r>
              <a:rPr lang="es-BO" sz="1400"/>
              <a:t>Promover  el uso cotidiano de la lengua originaria.        (52% de estudiantes) </a:t>
            </a:r>
            <a:endParaRPr sz="1400"/>
          </a:p>
        </p:txBody>
      </p:sp>
      <p:sp>
        <p:nvSpPr>
          <p:cNvPr id="15" name="Rectángulo redondeado 19">
            <a:extLst>
              <a:ext uri="{FF2B5EF4-FFF2-40B4-BE49-F238E27FC236}">
                <a16:creationId xmlns="" xmlns:a16="http://schemas.microsoft.com/office/drawing/2014/main" id="{DE29C5A0-8AA4-A941-B0E2-4862E06B1737}"/>
              </a:ext>
            </a:extLst>
          </p:cNvPr>
          <p:cNvSpPr/>
          <p:nvPr/>
        </p:nvSpPr>
        <p:spPr>
          <a:xfrm>
            <a:off x="3188123" y="1680857"/>
            <a:ext cx="2649970" cy="91474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BO" sz="1400" b="1">
                <a:solidFill>
                  <a:schemeClr val="bg1"/>
                </a:solidFill>
              </a:rPr>
              <a:t>PORCENTAJE  DE MAESTROS QUE IMPARTEN FORMACIÓN EN LENGUA ORIGINARIA EN EDUCACIÓN REGULAR</a:t>
            </a:r>
          </a:p>
        </p:txBody>
      </p:sp>
      <p:grpSp>
        <p:nvGrpSpPr>
          <p:cNvPr id="30" name="Grupo 12"/>
          <p:cNvGrpSpPr/>
          <p:nvPr/>
        </p:nvGrpSpPr>
        <p:grpSpPr>
          <a:xfrm>
            <a:off x="-10378" y="1225518"/>
            <a:ext cx="2167523" cy="5211179"/>
            <a:chOff x="37406" y="2102073"/>
            <a:chExt cx="1893692" cy="4213397"/>
          </a:xfrm>
        </p:grpSpPr>
        <p:grpSp>
          <p:nvGrpSpPr>
            <p:cNvPr id="31" name="Grupo 15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33" name="Grupo 21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35" name="Forma libre 25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36" name="CuadroTexto 26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48624"/>
                  <a:ext cx="1529505" cy="1061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4.1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que todas las niñas y todos los niños terminen la enseñanza primaria y secundaria, que ha de ser gratuita, equitativa y de calidad y producir resultados de aprendizaje pertinentes y efectivos 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7" name="Conector recto 27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Conector recto 28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CuadroTexto 29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463698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0" name="Conector recto 30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CuadroTexto 31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615942"/>
                  <a:ext cx="1529505" cy="5972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10.5.1 Se ha desarrollado la educación intercultural, intercultural y plurilingüe, fortaleciendo la identidad cultural y el respeto entre culturas.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2" name="Conector recto 32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4" name="CuadroTexto 23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32775"/>
                <a:ext cx="1529505" cy="510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10.5.1.1 AEI1 Implementar los currículos regionalizados de las naciones y pueblos indígenas del Beni.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2" name="Conector recto 17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110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redondeado 17">
            <a:extLst>
              <a:ext uri="{FF2B5EF4-FFF2-40B4-BE49-F238E27FC236}">
                <a16:creationId xmlns="" xmlns:a16="http://schemas.microsoft.com/office/drawing/2014/main" id="{F5E53458-D820-F34A-800A-2E9C50909BD6}"/>
              </a:ext>
            </a:extLst>
          </p:cNvPr>
          <p:cNvSpPr/>
          <p:nvPr/>
        </p:nvSpPr>
        <p:spPr>
          <a:xfrm>
            <a:off x="2760780" y="1524000"/>
            <a:ext cx="2688985" cy="145526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BO" sz="1400" b="1">
                <a:solidFill>
                  <a:schemeClr val="bg1"/>
                </a:solidFill>
              </a:rPr>
              <a:t>NÚMERO DE ESTUDIANTES CON DISCAPACIDAD MATRICULADOS EN EDUCACIÓN REGULAR</a:t>
            </a:r>
          </a:p>
        </p:txBody>
      </p:sp>
      <p:sp>
        <p:nvSpPr>
          <p:cNvPr id="3" name="2 Rectángulo"/>
          <p:cNvSpPr/>
          <p:nvPr/>
        </p:nvSpPr>
        <p:spPr>
          <a:xfrm>
            <a:off x="4681182" y="949154"/>
            <a:ext cx="311169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BO" sz="2200" b="1">
                <a:solidFill>
                  <a:schemeClr val="accent1">
                    <a:lumMod val="50000"/>
                  </a:schemeClr>
                </a:solidFill>
              </a:rPr>
              <a:t>EDUCACIÓN INCLUSIVA</a:t>
            </a:r>
          </a:p>
        </p:txBody>
      </p:sp>
      <p:sp>
        <p:nvSpPr>
          <p:cNvPr id="17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2339442" y="4726380"/>
            <a:ext cx="3621973" cy="1335225"/>
          </a:xfrm>
          <a:prstGeom prst="roundRect">
            <a:avLst>
              <a:gd name="adj" fmla="val 4438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/>
            <a:r>
              <a:rPr lang="es-BO" sz="1400"/>
              <a:t>Se han reducido las brechas de acceso, permanencia y conclusión de las y los estudiantes en desventaja social o vulnerabilidad, promoviendo su inclusión educativa.</a:t>
            </a:r>
          </a:p>
        </p:txBody>
      </p:sp>
      <p:sp>
        <p:nvSpPr>
          <p:cNvPr id="23" name="Rectángulo redondeado 19">
            <a:extLst>
              <a:ext uri="{FF2B5EF4-FFF2-40B4-BE49-F238E27FC236}">
                <a16:creationId xmlns="" xmlns:a16="http://schemas.microsoft.com/office/drawing/2014/main" id="{DE29C5A0-8AA4-A941-B0E2-4862E06B1737}"/>
              </a:ext>
            </a:extLst>
          </p:cNvPr>
          <p:cNvSpPr/>
          <p:nvPr/>
        </p:nvSpPr>
        <p:spPr>
          <a:xfrm>
            <a:off x="6134788" y="1523999"/>
            <a:ext cx="2649970" cy="145526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BO" sz="1400" b="1">
                <a:solidFill>
                  <a:schemeClr val="bg1"/>
                </a:solidFill>
              </a:rPr>
              <a:t>NÚMERO DE UNIDADES EDUCATIVAS INCLUSIVAS (INCORPORAN A MÁS DE UN ESTUDIANTE CON DISCAPACIDAD EN EDUCACIÓN REGULAR)</a:t>
            </a:r>
            <a:endParaRPr lang="es-BO" sz="1600">
              <a:solidFill>
                <a:schemeClr val="bg1"/>
              </a:solidFill>
            </a:endParaRPr>
          </a:p>
        </p:txBody>
      </p:sp>
      <p:sp>
        <p:nvSpPr>
          <p:cNvPr id="19" name="Rectángulo redondeado 19">
            <a:extLst>
              <a:ext uri="{FF2B5EF4-FFF2-40B4-BE49-F238E27FC236}">
                <a16:creationId xmlns="" xmlns:a16="http://schemas.microsoft.com/office/drawing/2014/main" id="{DE29C5A0-8AA4-A941-B0E2-4862E06B1737}"/>
              </a:ext>
            </a:extLst>
          </p:cNvPr>
          <p:cNvSpPr/>
          <p:nvPr/>
        </p:nvSpPr>
        <p:spPr>
          <a:xfrm>
            <a:off x="9353098" y="1524000"/>
            <a:ext cx="2649970" cy="128404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400" b="1">
                <a:solidFill>
                  <a:schemeClr val="bg1"/>
                </a:solidFill>
              </a:rPr>
              <a:t>NÚMERO DE ESTUDIANTES ATENDIDOS POR LOS CENTROS DE </a:t>
            </a:r>
            <a:r>
              <a:rPr lang="es-BO" sz="1400" b="1">
                <a:solidFill>
                  <a:schemeClr val="bg1"/>
                </a:solidFill>
              </a:rPr>
              <a:t>ATENCIÓN</a:t>
            </a:r>
            <a:r>
              <a:rPr lang="pt-BR" sz="1400" b="1">
                <a:solidFill>
                  <a:schemeClr val="bg1"/>
                </a:solidFill>
              </a:rPr>
              <a:t> INTEGRAL PEDAGÓGICO - AULAS HOSPITALARIAS (CAIP - AH)</a:t>
            </a:r>
            <a:endParaRPr lang="es-BO" sz="1600" b="1">
              <a:solidFill>
                <a:schemeClr val="bg1"/>
              </a:solidFill>
            </a:endParaRPr>
          </a:p>
        </p:txBody>
      </p:sp>
      <p:sp>
        <p:nvSpPr>
          <p:cNvPr id="25" name="Rectángulo redondeado 24">
            <a:extLst>
              <a:ext uri="{FF2B5EF4-FFF2-40B4-BE49-F238E27FC236}">
                <a16:creationId xmlns="" xmlns:a16="http://schemas.microsoft.com/office/drawing/2014/main" id="{41165B1A-C00D-B848-83A8-6BC97B7676DF}"/>
              </a:ext>
            </a:extLst>
          </p:cNvPr>
          <p:cNvSpPr/>
          <p:nvPr/>
        </p:nvSpPr>
        <p:spPr>
          <a:xfrm>
            <a:off x="2806791" y="3157391"/>
            <a:ext cx="2549463" cy="111597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600">
                <a:solidFill>
                  <a:schemeClr val="tx1"/>
                </a:solidFill>
              </a:rPr>
              <a:t>1,986 estudiantes</a:t>
            </a:r>
          </a:p>
        </p:txBody>
      </p:sp>
      <p:sp>
        <p:nvSpPr>
          <p:cNvPr id="15" name="Rectángulo redondeado 24">
            <a:extLst>
              <a:ext uri="{FF2B5EF4-FFF2-40B4-BE49-F238E27FC236}">
                <a16:creationId xmlns="" xmlns:a16="http://schemas.microsoft.com/office/drawing/2014/main" id="{41165B1A-C00D-B848-83A8-6BC97B7676DF}"/>
              </a:ext>
            </a:extLst>
          </p:cNvPr>
          <p:cNvSpPr/>
          <p:nvPr/>
        </p:nvSpPr>
        <p:spPr>
          <a:xfrm>
            <a:off x="6134788" y="3157391"/>
            <a:ext cx="2649971" cy="111597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600">
                <a:solidFill>
                  <a:schemeClr val="tx1"/>
                </a:solidFill>
              </a:rPr>
              <a:t>115 Unidades Educativas Inclusivas</a:t>
            </a:r>
          </a:p>
        </p:txBody>
      </p:sp>
      <p:sp>
        <p:nvSpPr>
          <p:cNvPr id="16" name="Rectángulo redondeado 24">
            <a:extLst>
              <a:ext uri="{FF2B5EF4-FFF2-40B4-BE49-F238E27FC236}">
                <a16:creationId xmlns="" xmlns:a16="http://schemas.microsoft.com/office/drawing/2014/main" id="{41165B1A-C00D-B848-83A8-6BC97B7676DF}"/>
              </a:ext>
            </a:extLst>
          </p:cNvPr>
          <p:cNvSpPr/>
          <p:nvPr/>
        </p:nvSpPr>
        <p:spPr>
          <a:xfrm>
            <a:off x="9383176" y="3157390"/>
            <a:ext cx="2619891" cy="111597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BO" sz="1400">
                <a:solidFill>
                  <a:schemeClr val="tx1"/>
                </a:solidFill>
              </a:rPr>
              <a:t>831 estudiantes son atendidos mediante los CAIP – AH, en los  Distritos Educativos de Riberalta y Trinidad</a:t>
            </a:r>
          </a:p>
        </p:txBody>
      </p:sp>
      <p:sp>
        <p:nvSpPr>
          <p:cNvPr id="14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6191279" y="4736294"/>
            <a:ext cx="2649970" cy="1351045"/>
          </a:xfrm>
          <a:prstGeom prst="roundRect">
            <a:avLst>
              <a:gd name="adj" fmla="val 3533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>
              <a:buClr>
                <a:srgbClr val="000000"/>
              </a:buClr>
              <a:buSzPts val="1100"/>
            </a:pPr>
            <a:r>
              <a:rPr lang="es-BO" sz="1400"/>
              <a:t>Fortalecer la educación inclusiva.</a:t>
            </a:r>
          </a:p>
        </p:txBody>
      </p:sp>
      <p:sp>
        <p:nvSpPr>
          <p:cNvPr id="20" name="Google Shape;1179;p42">
            <a:extLst>
              <a:ext uri="{FF2B5EF4-FFF2-40B4-BE49-F238E27FC236}">
                <a16:creationId xmlns="" xmlns:a16="http://schemas.microsoft.com/office/drawing/2014/main" id="{44CCD801-F825-104E-A5AB-2CEF40D0FCD3}"/>
              </a:ext>
            </a:extLst>
          </p:cNvPr>
          <p:cNvSpPr/>
          <p:nvPr/>
        </p:nvSpPr>
        <p:spPr>
          <a:xfrm>
            <a:off x="9371883" y="4736294"/>
            <a:ext cx="2649970" cy="1325311"/>
          </a:xfrm>
          <a:prstGeom prst="roundRect">
            <a:avLst>
              <a:gd name="adj" fmla="val 2522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>
              <a:buClr>
                <a:srgbClr val="000000"/>
              </a:buClr>
              <a:buSzPts val="1100"/>
            </a:pPr>
            <a:r>
              <a:rPr lang="es-BO" sz="1400"/>
              <a:t>Se ha atendido a poblaciones en situación de vulnerabilidad e históricamente excluidas.</a:t>
            </a:r>
          </a:p>
        </p:txBody>
      </p:sp>
      <p:grpSp>
        <p:nvGrpSpPr>
          <p:cNvPr id="21" name="Grupo 12"/>
          <p:cNvGrpSpPr/>
          <p:nvPr/>
        </p:nvGrpSpPr>
        <p:grpSpPr>
          <a:xfrm>
            <a:off x="2800" y="1361596"/>
            <a:ext cx="2167523" cy="5211179"/>
            <a:chOff x="37406" y="2102073"/>
            <a:chExt cx="1893692" cy="4213397"/>
          </a:xfrm>
        </p:grpSpPr>
        <p:grpSp>
          <p:nvGrpSpPr>
            <p:cNvPr id="33" name="Grupo 20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35" name="Grupo 23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37" name="Forma libre 26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38" name="CuadroTexto 27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04484"/>
                  <a:ext cx="1529505" cy="1061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4.5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eliminar las disparidades de género en la educación y asegurar el acceso igualitario a todos los niveles de la enseñanza y la formación profesional para las personas vulnerables, incluidas las personas con discapacidad, los pueblos indígenas y los niños en situaciones de vulnerabilidad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9" name="Conector recto 28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ector recto 29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CuadroTexto 30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463698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2" name="Conector recto 31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CuadroTexto 32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615942"/>
                  <a:ext cx="1529505" cy="5101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4" name="Conector recto 33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CuadroTexto 25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32775"/>
                <a:ext cx="1529505" cy="510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5.1.1.1 AEI2 Promover el desarrollo de procesos educativos inclusivos en el Sistema Educativo Plurinacional en el Beni. 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4" name="Conector recto 21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3446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9B9A9DBC-C393-FD4E-9CD2-54FE498A82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1"/>
            <a:ext cx="12199656" cy="6857998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0527CAE9-3348-4B4B-B49C-D75F8B4657DF}"/>
              </a:ext>
            </a:extLst>
          </p:cNvPr>
          <p:cNvSpPr txBox="1"/>
          <p:nvPr/>
        </p:nvSpPr>
        <p:spPr>
          <a:xfrm>
            <a:off x="1569493" y="2504815"/>
            <a:ext cx="7341944" cy="2678989"/>
          </a:xfrm>
          <a:prstGeom prst="rect">
            <a:avLst/>
          </a:prstGeom>
          <a:noFill/>
        </p:spPr>
        <p:txBody>
          <a:bodyPr wrap="square" bIns="108000" rtlCol="0">
            <a:spAutoFit/>
          </a:bodyPr>
          <a:lstStyle/>
          <a:p>
            <a:pPr algn="ctr"/>
            <a:r>
              <a:rPr lang="es-BO" sz="5000" b="1">
                <a:solidFill>
                  <a:schemeClr val="accent1">
                    <a:lumMod val="50000"/>
                  </a:schemeClr>
                </a:solidFill>
              </a:rPr>
              <a:t>SUBDIRECCIÓN DE EDUCACIÓN ALTERNATIVA Y ESPECIAL </a:t>
            </a:r>
          </a:p>
          <a:p>
            <a:pPr algn="ctr"/>
            <a:r>
              <a:rPr lang="es-BO" sz="1400">
                <a:solidFill>
                  <a:schemeClr val="accent5">
                    <a:lumMod val="75000"/>
                  </a:schemeClr>
                </a:solidFill>
              </a:rPr>
              <a:t>Dirección Departamental de Educación del Beni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="" xmlns:a16="http://schemas.microsoft.com/office/drawing/2014/main" id="{E9A86274-DE61-614F-AC48-3998C7A14F48}"/>
              </a:ext>
            </a:extLst>
          </p:cNvPr>
          <p:cNvGrpSpPr/>
          <p:nvPr/>
        </p:nvGrpSpPr>
        <p:grpSpPr>
          <a:xfrm>
            <a:off x="10141860" y="5941034"/>
            <a:ext cx="1643895" cy="572065"/>
            <a:chOff x="10338929" y="296979"/>
            <a:chExt cx="1643895" cy="572065"/>
          </a:xfrm>
        </p:grpSpPr>
        <p:sp>
          <p:nvSpPr>
            <p:cNvPr id="6" name="CuadroTexto 5">
              <a:extLst>
                <a:ext uri="{FF2B5EF4-FFF2-40B4-BE49-F238E27FC236}">
                  <a16:creationId xmlns="" xmlns:a16="http://schemas.microsoft.com/office/drawing/2014/main" id="{90AC63E0-4F04-0D41-89A9-6E8056EFF9D6}"/>
                </a:ext>
              </a:extLst>
            </p:cNvPr>
            <p:cNvSpPr txBox="1"/>
            <p:nvPr/>
          </p:nvSpPr>
          <p:spPr>
            <a:xfrm>
              <a:off x="10915650" y="429322"/>
              <a:ext cx="106717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de Cuentas 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="" xmlns:a16="http://schemas.microsoft.com/office/drawing/2014/main" id="{A8DFD767-2CA8-3540-AC57-F71DD8AC419F}"/>
                </a:ext>
              </a:extLst>
            </p:cNvPr>
            <p:cNvSpPr txBox="1"/>
            <p:nvPr/>
          </p:nvSpPr>
          <p:spPr>
            <a:xfrm>
              <a:off x="10956925" y="592045"/>
              <a:ext cx="1025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200">
                  <a:solidFill>
                    <a:schemeClr val="accent1">
                      <a:lumMod val="50000"/>
                    </a:schemeClr>
                  </a:solidFill>
                </a:rPr>
                <a:t>Inicial 2025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="" xmlns:a16="http://schemas.microsoft.com/office/drawing/2014/main" id="{BD25C2AF-FAC1-1042-B66A-8EB28AF8C4A7}"/>
                </a:ext>
              </a:extLst>
            </p:cNvPr>
            <p:cNvSpPr txBox="1"/>
            <p:nvPr/>
          </p:nvSpPr>
          <p:spPr>
            <a:xfrm>
              <a:off x="10338929" y="296979"/>
              <a:ext cx="16438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Rendición Pública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072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="" xmlns:a16="http://schemas.microsoft.com/office/drawing/2014/main" id="{00C4CF14-E981-E84F-8249-7FD8FE32ED18}"/>
              </a:ext>
            </a:extLst>
          </p:cNvPr>
          <p:cNvSpPr txBox="1"/>
          <p:nvPr/>
        </p:nvSpPr>
        <p:spPr>
          <a:xfrm>
            <a:off x="4375866" y="869044"/>
            <a:ext cx="44140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>
                <a:solidFill>
                  <a:schemeClr val="accent1">
                    <a:lumMod val="50000"/>
                  </a:schemeClr>
                </a:solidFill>
              </a:rPr>
              <a:t>METAS 2025</a:t>
            </a:r>
            <a:r>
              <a:rPr lang="es-BO" sz="2200" b="1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6" name="Rectángulo redondeado 15">
            <a:extLst>
              <a:ext uri="{FF2B5EF4-FFF2-40B4-BE49-F238E27FC236}">
                <a16:creationId xmlns="" xmlns:a16="http://schemas.microsoft.com/office/drawing/2014/main" id="{6ED3383D-023B-BF49-8FEA-BF945C34156B}"/>
              </a:ext>
            </a:extLst>
          </p:cNvPr>
          <p:cNvSpPr/>
          <p:nvPr/>
        </p:nvSpPr>
        <p:spPr>
          <a:xfrm>
            <a:off x="9431161" y="5468879"/>
            <a:ext cx="2551664" cy="89255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7" name="CuadroTexto 16">
            <a:extLst>
              <a:ext uri="{FF2B5EF4-FFF2-40B4-BE49-F238E27FC236}">
                <a16:creationId xmlns="" xmlns:a16="http://schemas.microsoft.com/office/drawing/2014/main" id="{0C83AAA6-759D-F54D-8D55-2273780130E0}"/>
              </a:ext>
            </a:extLst>
          </p:cNvPr>
          <p:cNvSpPr txBox="1"/>
          <p:nvPr/>
        </p:nvSpPr>
        <p:spPr>
          <a:xfrm>
            <a:off x="9579609" y="5468879"/>
            <a:ext cx="22653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28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35.585</a:t>
            </a:r>
          </a:p>
          <a:p>
            <a:pPr algn="ctr"/>
            <a:r>
              <a:rPr lang="es-BO" sz="12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Estudiantes y Participantes METAS</a:t>
            </a:r>
          </a:p>
        </p:txBody>
      </p:sp>
      <p:sp>
        <p:nvSpPr>
          <p:cNvPr id="18" name="Rectángulo 2">
            <a:extLst>
              <a:ext uri="{FF2B5EF4-FFF2-40B4-BE49-F238E27FC236}">
                <a16:creationId xmlns="" xmlns:a16="http://schemas.microsoft.com/office/drawing/2014/main" id="{ABFE5108-22A8-3241-B784-D5286E09D1DF}"/>
              </a:ext>
            </a:extLst>
          </p:cNvPr>
          <p:cNvSpPr/>
          <p:nvPr/>
        </p:nvSpPr>
        <p:spPr>
          <a:xfrm>
            <a:off x="9148036" y="6376364"/>
            <a:ext cx="2848857" cy="3821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lnSpc>
                <a:spcPct val="107000"/>
              </a:lnSpc>
            </a:pPr>
            <a:r>
              <a:rPr lang="es-BO" sz="900" b="1" i="1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(p) </a:t>
            </a:r>
            <a:r>
              <a:rPr lang="es-BO" sz="900" i="1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Información Preliminar – Fecha de corte: 19-Abr-2024</a:t>
            </a:r>
          </a:p>
          <a:p>
            <a:pPr defTabSz="914400">
              <a:lnSpc>
                <a:spcPct val="107000"/>
              </a:lnSpc>
            </a:pPr>
            <a:r>
              <a:rPr lang="es-BO" sz="900" b="1" i="1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Fuente</a:t>
            </a:r>
            <a:r>
              <a:rPr lang="es-BO" sz="900" i="1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Ministerio de Educación (DGP) –</a:t>
            </a:r>
          </a:p>
        </p:txBody>
      </p:sp>
      <p:grpSp>
        <p:nvGrpSpPr>
          <p:cNvPr id="22" name="Grupo 21">
            <a:extLst>
              <a:ext uri="{FF2B5EF4-FFF2-40B4-BE49-F238E27FC236}">
                <a16:creationId xmlns="" xmlns:a16="http://schemas.microsoft.com/office/drawing/2014/main" id="{3BF8C006-7D51-244F-B1C3-8759DC037A96}"/>
              </a:ext>
            </a:extLst>
          </p:cNvPr>
          <p:cNvGrpSpPr/>
          <p:nvPr/>
        </p:nvGrpSpPr>
        <p:grpSpPr>
          <a:xfrm>
            <a:off x="10338929" y="296979"/>
            <a:ext cx="1643895" cy="572065"/>
            <a:chOff x="10338929" y="296979"/>
            <a:chExt cx="1643895" cy="572065"/>
          </a:xfrm>
        </p:grpSpPr>
        <p:sp>
          <p:nvSpPr>
            <p:cNvPr id="23" name="CuadroTexto 22">
              <a:extLst>
                <a:ext uri="{FF2B5EF4-FFF2-40B4-BE49-F238E27FC236}">
                  <a16:creationId xmlns="" xmlns:a16="http://schemas.microsoft.com/office/drawing/2014/main" id="{FE9A0574-1800-F243-B721-472C90069DF4}"/>
                </a:ext>
              </a:extLst>
            </p:cNvPr>
            <p:cNvSpPr txBox="1"/>
            <p:nvPr/>
          </p:nvSpPr>
          <p:spPr>
            <a:xfrm>
              <a:off x="10915650" y="429322"/>
              <a:ext cx="106717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de Cuentas </a:t>
              </a: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="" xmlns:a16="http://schemas.microsoft.com/office/drawing/2014/main" id="{E6504D3B-2D84-2940-A7BE-3F3EF34A0A03}"/>
                </a:ext>
              </a:extLst>
            </p:cNvPr>
            <p:cNvSpPr txBox="1"/>
            <p:nvPr/>
          </p:nvSpPr>
          <p:spPr>
            <a:xfrm>
              <a:off x="10956925" y="592045"/>
              <a:ext cx="1025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200">
                  <a:solidFill>
                    <a:schemeClr val="accent1">
                      <a:lumMod val="50000"/>
                    </a:schemeClr>
                  </a:solidFill>
                </a:rPr>
                <a:t>Inicial 2025</a:t>
              </a:r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="" xmlns:a16="http://schemas.microsoft.com/office/drawing/2014/main" id="{6967BB13-1186-4D4E-97F7-C0D011DF4FD7}"/>
                </a:ext>
              </a:extLst>
            </p:cNvPr>
            <p:cNvSpPr txBox="1"/>
            <p:nvPr/>
          </p:nvSpPr>
          <p:spPr>
            <a:xfrm>
              <a:off x="10338929" y="296979"/>
              <a:ext cx="16438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Rendición Pública</a:t>
              </a:r>
            </a:p>
          </p:txBody>
        </p:sp>
      </p:grpSp>
      <p:sp>
        <p:nvSpPr>
          <p:cNvPr id="26" name="CuadroTexto 37">
            <a:extLst>
              <a:ext uri="{FF2B5EF4-FFF2-40B4-BE49-F238E27FC236}">
                <a16:creationId xmlns="" xmlns:a16="http://schemas.microsoft.com/office/drawing/2014/main" id="{626A5537-E485-C46E-57E9-DE6B01BD3770}"/>
              </a:ext>
            </a:extLst>
          </p:cNvPr>
          <p:cNvSpPr txBox="1"/>
          <p:nvPr/>
        </p:nvSpPr>
        <p:spPr>
          <a:xfrm>
            <a:off x="165371" y="1445813"/>
            <a:ext cx="43247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600" b="1" i="1">
                <a:solidFill>
                  <a:schemeClr val="accent1">
                    <a:lumMod val="50000"/>
                  </a:schemeClr>
                </a:solidFill>
              </a:rPr>
              <a:t>Subdirección de Educación Alternativa y Especial </a:t>
            </a:r>
          </a:p>
        </p:txBody>
      </p:sp>
      <p:grpSp>
        <p:nvGrpSpPr>
          <p:cNvPr id="27" name="Grupo 7"/>
          <p:cNvGrpSpPr/>
          <p:nvPr/>
        </p:nvGrpSpPr>
        <p:grpSpPr>
          <a:xfrm>
            <a:off x="-25659" y="2077787"/>
            <a:ext cx="1943359" cy="4488676"/>
            <a:chOff x="37406" y="2102073"/>
            <a:chExt cx="1893692" cy="4213397"/>
          </a:xfrm>
        </p:grpSpPr>
        <p:grpSp>
          <p:nvGrpSpPr>
            <p:cNvPr id="28" name="Grupo 8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30" name="Grupo 10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32" name="Forma libre 14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33" name="CuadroTexto 15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256784"/>
                  <a:ext cx="1529505" cy="1061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4.1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que todas las niñas y todos los niños terminen la enseñanza primaria y secundaria, que ha de ser gratuita, equitativa y de calidad y producir resultados de aprendizaje pertinentes y efectivos 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5" name="Conector recto 18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Conector recto 19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CuadroTexto 20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360380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8" name="Conector recto 21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CuadroTexto 22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512624"/>
                  <a:ext cx="1529505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0" name="Conector recto 23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CuadroTexto 11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388635"/>
                <a:ext cx="1529505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5.1.1.1 AEI1 Ampliar la cobertura educativa del Sistema Educativo Plurinacional en el Beni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9" name="Conector recto 9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849267"/>
              </p:ext>
            </p:extLst>
          </p:nvPr>
        </p:nvGraphicFramePr>
        <p:xfrm>
          <a:off x="2141953" y="2248920"/>
          <a:ext cx="9840871" cy="29287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72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70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804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2568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175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7160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7160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26806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07160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841401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>
                          <a:effectLst/>
                        </a:rPr>
                        <a:t>PROGRAMACIÓN DE METAS  DE EDUCACION ALTERNATIVA  GESTIÓN 2025</a:t>
                      </a:r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7245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+mn-lt"/>
                        </a:rPr>
                        <a:t>SPCC</a:t>
                      </a:r>
                      <a:endParaRPr lang="es-ES" sz="13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+mn-lt"/>
                        </a:rPr>
                        <a:t>ALFABETIZACIÓN</a:t>
                      </a:r>
                      <a:endParaRPr lang="es-ES" sz="13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 smtClean="0">
                          <a:effectLst/>
                          <a:latin typeface="+mn-lt"/>
                        </a:rPr>
                        <a:t>EDUCACIÓN </a:t>
                      </a:r>
                      <a:r>
                        <a:rPr lang="es-ES" sz="1300" u="none" strike="noStrike">
                          <a:effectLst/>
                          <a:latin typeface="+mn-lt"/>
                        </a:rPr>
                        <a:t>PERMANENTE</a:t>
                      </a:r>
                      <a:endParaRPr lang="es-ES" sz="13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+mn-lt"/>
                        </a:rPr>
                        <a:t>POST - ALFABETIZACIÓN</a:t>
                      </a:r>
                      <a:endParaRPr lang="es-ES" sz="13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+mn-lt"/>
                        </a:rPr>
                        <a:t>ED. PRIMARIA</a:t>
                      </a:r>
                      <a:endParaRPr lang="es-ES" sz="13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+mn-lt"/>
                        </a:rPr>
                        <a:t>ED. SECUNDARIA</a:t>
                      </a:r>
                      <a:endParaRPr lang="es-ES" sz="13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+mn-lt"/>
                        </a:rPr>
                        <a:t>ED. TÉCNICA</a:t>
                      </a:r>
                      <a:endParaRPr lang="es-ES" sz="13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300" u="none" strike="noStrike">
                          <a:effectLst/>
                          <a:latin typeface="+mn-lt"/>
                        </a:rPr>
                        <a:t>ED. ESPECIAL</a:t>
                      </a:r>
                      <a:endParaRPr lang="es-ES" sz="13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  <a:latin typeface="+mn-lt"/>
                        </a:rPr>
                        <a:t>TOTAL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1487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1.000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600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9.261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186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411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7.256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16.870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1,025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35.585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8487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F54F987-E11D-1198-79A6-1DBE64AAB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ángulo redondeado 36">
            <a:extLst>
              <a:ext uri="{FF2B5EF4-FFF2-40B4-BE49-F238E27FC236}">
                <a16:creationId xmlns="" xmlns:a16="http://schemas.microsoft.com/office/drawing/2014/main" id="{CD7243F2-274E-3156-4AC1-63FCA1BE4AFA}"/>
              </a:ext>
            </a:extLst>
          </p:cNvPr>
          <p:cNvSpPr/>
          <p:nvPr/>
        </p:nvSpPr>
        <p:spPr>
          <a:xfrm>
            <a:off x="2168482" y="3205951"/>
            <a:ext cx="1929818" cy="183938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9" name="Rectángulo redondeado 38">
            <a:extLst>
              <a:ext uri="{FF2B5EF4-FFF2-40B4-BE49-F238E27FC236}">
                <a16:creationId xmlns="" xmlns:a16="http://schemas.microsoft.com/office/drawing/2014/main" id="{2F805CCC-61A7-3352-2B25-032FB3FAAC41}"/>
              </a:ext>
            </a:extLst>
          </p:cNvPr>
          <p:cNvSpPr/>
          <p:nvPr/>
        </p:nvSpPr>
        <p:spPr>
          <a:xfrm>
            <a:off x="4465478" y="3147158"/>
            <a:ext cx="1923256" cy="186069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0" name="Rectángulo redondeado 39">
            <a:extLst>
              <a:ext uri="{FF2B5EF4-FFF2-40B4-BE49-F238E27FC236}">
                <a16:creationId xmlns="" xmlns:a16="http://schemas.microsoft.com/office/drawing/2014/main" id="{0F633F2F-FE43-11F2-7444-09C730F123D6}"/>
              </a:ext>
            </a:extLst>
          </p:cNvPr>
          <p:cNvSpPr/>
          <p:nvPr/>
        </p:nvSpPr>
        <p:spPr>
          <a:xfrm>
            <a:off x="6681220" y="3095214"/>
            <a:ext cx="1950152" cy="185961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8" name="Rectángulo redondeado 17">
            <a:extLst>
              <a:ext uri="{FF2B5EF4-FFF2-40B4-BE49-F238E27FC236}">
                <a16:creationId xmlns="" xmlns:a16="http://schemas.microsoft.com/office/drawing/2014/main" id="{9D322E66-A092-62EC-3332-0F13E0939413}"/>
              </a:ext>
            </a:extLst>
          </p:cNvPr>
          <p:cNvSpPr/>
          <p:nvPr/>
        </p:nvSpPr>
        <p:spPr>
          <a:xfrm>
            <a:off x="2018215" y="2196830"/>
            <a:ext cx="2209401" cy="95032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>
                <a:solidFill>
                  <a:schemeClr val="bg1"/>
                </a:solidFill>
              </a:rPr>
              <a:t>ENCUENTROS DE EDUCACIÓN ALTERNATIVA Y ESPECIAL  REGIONAL AMAZÓNICO</a:t>
            </a:r>
            <a:endParaRPr lang="es-BO" sz="1100">
              <a:solidFill>
                <a:schemeClr val="bg1"/>
              </a:solidFill>
            </a:endParaRPr>
          </a:p>
        </p:txBody>
      </p:sp>
      <p:sp>
        <p:nvSpPr>
          <p:cNvPr id="20" name="Rectángulo redondeado 19">
            <a:extLst>
              <a:ext uri="{FF2B5EF4-FFF2-40B4-BE49-F238E27FC236}">
                <a16:creationId xmlns="" xmlns:a16="http://schemas.microsoft.com/office/drawing/2014/main" id="{0128CE77-7C27-71F7-2500-AF98CCFACFB7}"/>
              </a:ext>
            </a:extLst>
          </p:cNvPr>
          <p:cNvSpPr/>
          <p:nvPr/>
        </p:nvSpPr>
        <p:spPr>
          <a:xfrm>
            <a:off x="4365926" y="2230700"/>
            <a:ext cx="2080085" cy="95032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1" name="Rectángulo redondeado 20">
            <a:extLst>
              <a:ext uri="{FF2B5EF4-FFF2-40B4-BE49-F238E27FC236}">
                <a16:creationId xmlns="" xmlns:a16="http://schemas.microsoft.com/office/drawing/2014/main" id="{FC3613D5-4494-416D-1C14-8C3742EC5DB9}"/>
              </a:ext>
            </a:extLst>
          </p:cNvPr>
          <p:cNvSpPr/>
          <p:nvPr/>
        </p:nvSpPr>
        <p:spPr>
          <a:xfrm>
            <a:off x="6588230" y="2230699"/>
            <a:ext cx="2080085" cy="95032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A3F03B13-CD84-6413-FF76-03213C59F1F0}"/>
              </a:ext>
            </a:extLst>
          </p:cNvPr>
          <p:cNvSpPr txBox="1"/>
          <p:nvPr/>
        </p:nvSpPr>
        <p:spPr>
          <a:xfrm>
            <a:off x="6785758" y="3881935"/>
            <a:ext cx="1741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>
                <a:solidFill>
                  <a:schemeClr val="accent1">
                    <a:lumMod val="50000"/>
                  </a:schemeClr>
                </a:solidFill>
              </a:rPr>
              <a:t>1 Directores Distritales.</a:t>
            </a:r>
          </a:p>
          <a:p>
            <a:r>
              <a:rPr lang="es-BO" sz="1200">
                <a:solidFill>
                  <a:schemeClr val="accent1">
                    <a:lumMod val="50000"/>
                  </a:schemeClr>
                </a:solidFill>
              </a:rPr>
              <a:t>2 Técnicos Distritales.</a:t>
            </a:r>
          </a:p>
          <a:p>
            <a:r>
              <a:rPr lang="es-BO" sz="1200">
                <a:solidFill>
                  <a:schemeClr val="accent1">
                    <a:lumMod val="50000"/>
                  </a:schemeClr>
                </a:solidFill>
              </a:rPr>
              <a:t>5 Gestores Educativos.</a:t>
            </a:r>
          </a:p>
          <a:p>
            <a:r>
              <a:rPr lang="es-BO" sz="1200">
                <a:solidFill>
                  <a:schemeClr val="accent1">
                    <a:lumMod val="50000"/>
                  </a:schemeClr>
                </a:solidFill>
              </a:rPr>
              <a:t>100 maestras y maestros que son actualizados.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="" xmlns:a16="http://schemas.microsoft.com/office/drawing/2014/main" id="{FA2B2C04-1A9D-3CF5-F2A5-595856ABEFEA}"/>
              </a:ext>
            </a:extLst>
          </p:cNvPr>
          <p:cNvSpPr txBox="1"/>
          <p:nvPr/>
        </p:nvSpPr>
        <p:spPr>
          <a:xfrm>
            <a:off x="4628038" y="3881282"/>
            <a:ext cx="1741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>
                <a:solidFill>
                  <a:schemeClr val="accent1">
                    <a:lumMod val="50000"/>
                  </a:schemeClr>
                </a:solidFill>
              </a:rPr>
              <a:t>3 Directores Distritales.</a:t>
            </a:r>
          </a:p>
          <a:p>
            <a:r>
              <a:rPr lang="es-BO" sz="1200">
                <a:solidFill>
                  <a:schemeClr val="accent1">
                    <a:lumMod val="50000"/>
                  </a:schemeClr>
                </a:solidFill>
              </a:rPr>
              <a:t>3 Técnicos Distritales.</a:t>
            </a:r>
          </a:p>
          <a:p>
            <a:r>
              <a:rPr lang="es-BO" sz="1200">
                <a:solidFill>
                  <a:schemeClr val="accent1">
                    <a:lumMod val="50000"/>
                  </a:schemeClr>
                </a:solidFill>
              </a:rPr>
              <a:t>5 Gestores Educativos.</a:t>
            </a:r>
          </a:p>
          <a:p>
            <a:r>
              <a:rPr lang="es-BO" sz="1200">
                <a:solidFill>
                  <a:schemeClr val="accent1">
                    <a:lumMod val="50000"/>
                  </a:schemeClr>
                </a:solidFill>
              </a:rPr>
              <a:t>50 maestras y maestros que son actualizados.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="" xmlns:a16="http://schemas.microsoft.com/office/drawing/2014/main" id="{769701E4-06C2-1AEE-4706-321E92F1428B}"/>
              </a:ext>
            </a:extLst>
          </p:cNvPr>
          <p:cNvSpPr txBox="1"/>
          <p:nvPr/>
        </p:nvSpPr>
        <p:spPr>
          <a:xfrm>
            <a:off x="2227617" y="3748727"/>
            <a:ext cx="1741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BO" sz="120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BO" sz="1200">
                <a:solidFill>
                  <a:schemeClr val="accent1">
                    <a:lumMod val="50000"/>
                  </a:schemeClr>
                </a:solidFill>
              </a:rPr>
              <a:t>2 Directores Distritales.</a:t>
            </a:r>
          </a:p>
          <a:p>
            <a:r>
              <a:rPr lang="es-BO" sz="1200">
                <a:solidFill>
                  <a:schemeClr val="accent1">
                    <a:lumMod val="50000"/>
                  </a:schemeClr>
                </a:solidFill>
              </a:rPr>
              <a:t>2 Técnicos Distritales.</a:t>
            </a:r>
          </a:p>
          <a:p>
            <a:r>
              <a:rPr lang="es-BO" sz="1200">
                <a:solidFill>
                  <a:schemeClr val="accent1">
                    <a:lumMod val="50000"/>
                  </a:schemeClr>
                </a:solidFill>
              </a:rPr>
              <a:t>14 Gestores Educativos.</a:t>
            </a:r>
          </a:p>
          <a:p>
            <a:r>
              <a:rPr lang="es-BO" sz="1200">
                <a:solidFill>
                  <a:schemeClr val="accent1">
                    <a:lumMod val="50000"/>
                  </a:schemeClr>
                </a:solidFill>
              </a:rPr>
              <a:t>118 maestras y maestros que son actualizados.  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="" xmlns:a16="http://schemas.microsoft.com/office/drawing/2014/main" id="{B8CBF2CA-EC74-0983-C1E5-338ABDEBD342}"/>
              </a:ext>
            </a:extLst>
          </p:cNvPr>
          <p:cNvSpPr txBox="1"/>
          <p:nvPr/>
        </p:nvSpPr>
        <p:spPr>
          <a:xfrm>
            <a:off x="4489620" y="2310757"/>
            <a:ext cx="174107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100" b="1">
                <a:solidFill>
                  <a:schemeClr val="bg1"/>
                </a:solidFill>
              </a:rPr>
              <a:t>ENCUENTROS </a:t>
            </a:r>
            <a:r>
              <a:rPr lang="es-ES" sz="1100">
                <a:solidFill>
                  <a:schemeClr val="bg1"/>
                </a:solidFill>
              </a:rPr>
              <a:t>DE EDUCACIÓN ALTERNATIVA Y ESPECIAL </a:t>
            </a:r>
            <a:r>
              <a:rPr lang="es-BO" sz="1100" b="1">
                <a:solidFill>
                  <a:schemeClr val="bg1"/>
                </a:solidFill>
              </a:rPr>
              <a:t>REGIONALES ITENEZ  - MAMORE</a:t>
            </a:r>
          </a:p>
          <a:p>
            <a:pPr algn="ctr"/>
            <a:endParaRPr lang="es-BO" sz="1100">
              <a:solidFill>
                <a:schemeClr val="bg1"/>
              </a:solidFill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="" xmlns:a16="http://schemas.microsoft.com/office/drawing/2014/main" id="{C5A1DBCD-8E53-F4C8-BD23-02EEF3436D0F}"/>
              </a:ext>
            </a:extLst>
          </p:cNvPr>
          <p:cNvSpPr txBox="1"/>
          <p:nvPr/>
        </p:nvSpPr>
        <p:spPr>
          <a:xfrm>
            <a:off x="6744814" y="2398889"/>
            <a:ext cx="17410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100" b="1">
                <a:solidFill>
                  <a:schemeClr val="bg1"/>
                </a:solidFill>
              </a:rPr>
              <a:t>ENCUENTROS</a:t>
            </a:r>
            <a:r>
              <a:rPr lang="es-ES" sz="1100">
                <a:solidFill>
                  <a:schemeClr val="bg1"/>
                </a:solidFill>
              </a:rPr>
              <a:t> DE EDUCACIÓN ALTERNATIVA Y ESPECIAL</a:t>
            </a:r>
            <a:r>
              <a:rPr lang="es-BO" sz="1100" b="1">
                <a:solidFill>
                  <a:schemeClr val="bg1"/>
                </a:solidFill>
              </a:rPr>
              <a:t> REGIONAL BALLIVIAN </a:t>
            </a:r>
            <a:endParaRPr lang="es-BO" sz="1100">
              <a:solidFill>
                <a:schemeClr val="bg1"/>
              </a:solidFill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="" xmlns:a16="http://schemas.microsoft.com/office/drawing/2014/main" id="{B6ECF298-D698-C6E2-8A39-065205FAB79F}"/>
              </a:ext>
            </a:extLst>
          </p:cNvPr>
          <p:cNvSpPr txBox="1"/>
          <p:nvPr/>
        </p:nvSpPr>
        <p:spPr>
          <a:xfrm>
            <a:off x="2387296" y="1055721"/>
            <a:ext cx="775358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>
                <a:solidFill>
                  <a:schemeClr val="accent1">
                    <a:lumMod val="50000"/>
                  </a:schemeClr>
                </a:solidFill>
              </a:rPr>
              <a:t>GESTION CURRICULAR</a:t>
            </a:r>
            <a:endParaRPr lang="es-BO" sz="2200" b="1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n-US" sz="1600" b="1"/>
          </a:p>
        </p:txBody>
      </p:sp>
      <p:grpSp>
        <p:nvGrpSpPr>
          <p:cNvPr id="52" name="Grupo 51">
            <a:extLst>
              <a:ext uri="{FF2B5EF4-FFF2-40B4-BE49-F238E27FC236}">
                <a16:creationId xmlns="" xmlns:a16="http://schemas.microsoft.com/office/drawing/2014/main" id="{65C99486-4B39-345A-3F6B-EBB3070D8FE5}"/>
              </a:ext>
            </a:extLst>
          </p:cNvPr>
          <p:cNvGrpSpPr/>
          <p:nvPr/>
        </p:nvGrpSpPr>
        <p:grpSpPr>
          <a:xfrm>
            <a:off x="10338929" y="296979"/>
            <a:ext cx="1643895" cy="572065"/>
            <a:chOff x="10338929" y="296979"/>
            <a:chExt cx="1643895" cy="572065"/>
          </a:xfrm>
        </p:grpSpPr>
        <p:sp>
          <p:nvSpPr>
            <p:cNvPr id="53" name="CuadroTexto 52">
              <a:extLst>
                <a:ext uri="{FF2B5EF4-FFF2-40B4-BE49-F238E27FC236}">
                  <a16:creationId xmlns="" xmlns:a16="http://schemas.microsoft.com/office/drawing/2014/main" id="{9869DC13-B16F-BC66-D659-068BA828AECA}"/>
                </a:ext>
              </a:extLst>
            </p:cNvPr>
            <p:cNvSpPr txBox="1"/>
            <p:nvPr/>
          </p:nvSpPr>
          <p:spPr>
            <a:xfrm>
              <a:off x="10915650" y="429322"/>
              <a:ext cx="106717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de Cuentas </a:t>
              </a:r>
            </a:p>
          </p:txBody>
        </p:sp>
        <p:sp>
          <p:nvSpPr>
            <p:cNvPr id="54" name="CuadroTexto 53">
              <a:extLst>
                <a:ext uri="{FF2B5EF4-FFF2-40B4-BE49-F238E27FC236}">
                  <a16:creationId xmlns="" xmlns:a16="http://schemas.microsoft.com/office/drawing/2014/main" id="{5572ED3F-485D-13E7-9F54-D55426B0A7D5}"/>
                </a:ext>
              </a:extLst>
            </p:cNvPr>
            <p:cNvSpPr txBox="1"/>
            <p:nvPr/>
          </p:nvSpPr>
          <p:spPr>
            <a:xfrm>
              <a:off x="10956925" y="592045"/>
              <a:ext cx="1025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200">
                  <a:solidFill>
                    <a:schemeClr val="accent1">
                      <a:lumMod val="50000"/>
                    </a:schemeClr>
                  </a:solidFill>
                </a:rPr>
                <a:t>Inicial 2025</a:t>
              </a:r>
            </a:p>
          </p:txBody>
        </p:sp>
        <p:sp>
          <p:nvSpPr>
            <p:cNvPr id="55" name="CuadroTexto 54">
              <a:extLst>
                <a:ext uri="{FF2B5EF4-FFF2-40B4-BE49-F238E27FC236}">
                  <a16:creationId xmlns="" xmlns:a16="http://schemas.microsoft.com/office/drawing/2014/main" id="{DA7824C6-342D-49B3-5B64-52DD6F697EBF}"/>
                </a:ext>
              </a:extLst>
            </p:cNvPr>
            <p:cNvSpPr txBox="1"/>
            <p:nvPr/>
          </p:nvSpPr>
          <p:spPr>
            <a:xfrm>
              <a:off x="10338929" y="296979"/>
              <a:ext cx="16438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Rendición Pública</a:t>
              </a:r>
            </a:p>
          </p:txBody>
        </p:sp>
      </p:grpSp>
      <p:sp>
        <p:nvSpPr>
          <p:cNvPr id="3" name="Rectángulo redondeado 39">
            <a:extLst>
              <a:ext uri="{FF2B5EF4-FFF2-40B4-BE49-F238E27FC236}">
                <a16:creationId xmlns="" xmlns:a16="http://schemas.microsoft.com/office/drawing/2014/main" id="{AF029692-3449-ACEB-130A-506B7A9D0F56}"/>
              </a:ext>
            </a:extLst>
          </p:cNvPr>
          <p:cNvSpPr/>
          <p:nvPr/>
        </p:nvSpPr>
        <p:spPr>
          <a:xfrm>
            <a:off x="8859043" y="3041192"/>
            <a:ext cx="2080086" cy="185961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" name="Rectángulo redondeado 20">
            <a:extLst>
              <a:ext uri="{FF2B5EF4-FFF2-40B4-BE49-F238E27FC236}">
                <a16:creationId xmlns="" xmlns:a16="http://schemas.microsoft.com/office/drawing/2014/main" id="{AD6A89DC-F260-B91E-898D-EAA3048FFAA4}"/>
              </a:ext>
            </a:extLst>
          </p:cNvPr>
          <p:cNvSpPr/>
          <p:nvPr/>
        </p:nvSpPr>
        <p:spPr>
          <a:xfrm>
            <a:off x="8824899" y="2230700"/>
            <a:ext cx="2094138" cy="8396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726874E6-CBB6-8C54-8DBC-D5C3DCD79183}"/>
              </a:ext>
            </a:extLst>
          </p:cNvPr>
          <p:cNvSpPr txBox="1"/>
          <p:nvPr/>
        </p:nvSpPr>
        <p:spPr>
          <a:xfrm>
            <a:off x="8941139" y="2367802"/>
            <a:ext cx="186165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100" b="1">
                <a:solidFill>
                  <a:schemeClr val="bg1"/>
                </a:solidFill>
              </a:rPr>
              <a:t>ENCUENTRO </a:t>
            </a:r>
            <a:r>
              <a:rPr lang="es-ES" sz="1100">
                <a:solidFill>
                  <a:schemeClr val="bg1"/>
                </a:solidFill>
              </a:rPr>
              <a:t>DE EDUCACIÓN ALTERNATIVA Y ESPECIAL</a:t>
            </a:r>
            <a:r>
              <a:rPr lang="es-BO" sz="1100" b="1">
                <a:solidFill>
                  <a:schemeClr val="bg1"/>
                </a:solidFill>
              </a:rPr>
              <a:t> REGIONAL YACUMA  </a:t>
            </a:r>
            <a:endParaRPr lang="es-BO" sz="1100">
              <a:solidFill>
                <a:schemeClr val="bg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C48DCBF3-45BF-FBC2-BC2C-740602D65B73}"/>
              </a:ext>
            </a:extLst>
          </p:cNvPr>
          <p:cNvSpPr txBox="1"/>
          <p:nvPr/>
        </p:nvSpPr>
        <p:spPr>
          <a:xfrm>
            <a:off x="9093845" y="3841059"/>
            <a:ext cx="1741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>
                <a:solidFill>
                  <a:schemeClr val="accent1">
                    <a:lumMod val="50000"/>
                  </a:schemeClr>
                </a:solidFill>
              </a:rPr>
              <a:t>1 Directores Distritales.</a:t>
            </a:r>
          </a:p>
          <a:p>
            <a:r>
              <a:rPr lang="es-BO" sz="1200">
                <a:solidFill>
                  <a:schemeClr val="accent1">
                    <a:lumMod val="50000"/>
                  </a:schemeClr>
                </a:solidFill>
              </a:rPr>
              <a:t>2 Técnicos Distritales.</a:t>
            </a:r>
          </a:p>
          <a:p>
            <a:r>
              <a:rPr lang="es-BO" sz="1200">
                <a:solidFill>
                  <a:schemeClr val="accent1">
                    <a:lumMod val="50000"/>
                  </a:schemeClr>
                </a:solidFill>
              </a:rPr>
              <a:t>3 Gestores Educativos.</a:t>
            </a:r>
          </a:p>
          <a:p>
            <a:r>
              <a:rPr lang="es-BO" sz="1200">
                <a:solidFill>
                  <a:schemeClr val="accent1">
                    <a:lumMod val="50000"/>
                  </a:schemeClr>
                </a:solidFill>
              </a:rPr>
              <a:t>32 maestras y maestros que son actualizados.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DC61D019-69FF-DD64-1AC2-3E1AC54B9CAD}"/>
              </a:ext>
            </a:extLst>
          </p:cNvPr>
          <p:cNvSpPr txBox="1"/>
          <p:nvPr/>
        </p:nvSpPr>
        <p:spPr>
          <a:xfrm>
            <a:off x="2249439" y="5007850"/>
            <a:ext cx="1741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>
                <a:solidFill>
                  <a:schemeClr val="accent1">
                    <a:lumMod val="50000"/>
                  </a:schemeClr>
                </a:solidFill>
              </a:rPr>
              <a:t>. 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3C1DFCF9-87FE-A982-C4C8-0F14461AF83A}"/>
              </a:ext>
            </a:extLst>
          </p:cNvPr>
          <p:cNvSpPr txBox="1"/>
          <p:nvPr/>
        </p:nvSpPr>
        <p:spPr>
          <a:xfrm>
            <a:off x="2237374" y="4241007"/>
            <a:ext cx="1671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BO" sz="1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Rectángulo redondeado 50">
            <a:extLst>
              <a:ext uri="{FF2B5EF4-FFF2-40B4-BE49-F238E27FC236}">
                <a16:creationId xmlns="" xmlns:a16="http://schemas.microsoft.com/office/drawing/2014/main" id="{77F33355-54E4-A062-89E1-CF3F40F9EAD9}"/>
              </a:ext>
            </a:extLst>
          </p:cNvPr>
          <p:cNvSpPr/>
          <p:nvPr/>
        </p:nvSpPr>
        <p:spPr>
          <a:xfrm>
            <a:off x="1908150" y="5270849"/>
            <a:ext cx="2590105" cy="11467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BO">
                <a:solidFill>
                  <a:schemeClr val="tx1"/>
                </a:solidFill>
              </a:rPr>
              <a:t>343</a:t>
            </a:r>
            <a:r>
              <a:rPr lang="es-BO" sz="1200">
                <a:solidFill>
                  <a:schemeClr val="tx1"/>
                </a:solidFill>
              </a:rPr>
              <a:t> participantes capacitados en  talleres de fortalecimiento en los </a:t>
            </a:r>
            <a:r>
              <a:rPr lang="es-BO" sz="1200" b="1">
                <a:solidFill>
                  <a:schemeClr val="tx1"/>
                </a:solidFill>
              </a:rPr>
              <a:t>LINEAMIENTOS CURRICULARES Y METODOLÓGICOS</a:t>
            </a:r>
            <a:r>
              <a:rPr lang="es-BO" sz="1200">
                <a:solidFill>
                  <a:schemeClr val="tx1"/>
                </a:solidFill>
              </a:rPr>
              <a:t> implementados para la gestión educativa.</a:t>
            </a:r>
          </a:p>
        </p:txBody>
      </p:sp>
      <p:sp>
        <p:nvSpPr>
          <p:cNvPr id="10" name="Rectángulo redondeado 50">
            <a:extLst>
              <a:ext uri="{FF2B5EF4-FFF2-40B4-BE49-F238E27FC236}">
                <a16:creationId xmlns="" xmlns:a16="http://schemas.microsoft.com/office/drawing/2014/main" id="{29BE8F45-A7C5-3698-B1C3-E62FD36D4B77}"/>
              </a:ext>
            </a:extLst>
          </p:cNvPr>
          <p:cNvSpPr/>
          <p:nvPr/>
        </p:nvSpPr>
        <p:spPr>
          <a:xfrm>
            <a:off x="5427106" y="5201006"/>
            <a:ext cx="2779357" cy="11467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>
                <a:solidFill>
                  <a:schemeClr val="tx1"/>
                </a:solidFill>
              </a:rPr>
              <a:t>300</a:t>
            </a:r>
            <a:r>
              <a:rPr lang="es-ES" sz="1200">
                <a:solidFill>
                  <a:schemeClr val="tx1"/>
                </a:solidFill>
              </a:rPr>
              <a:t> Maestras  y maestros que aplican el desarrollo Curricular de manera Pertinente, Oportuno, Flexible con Equiparación de Condiciones.</a:t>
            </a:r>
            <a:endParaRPr lang="es-BO" sz="1200">
              <a:solidFill>
                <a:schemeClr val="tx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62F2E5A2-B9B4-869B-3D70-05D0DD37204D}"/>
              </a:ext>
            </a:extLst>
          </p:cNvPr>
          <p:cNvSpPr txBox="1"/>
          <p:nvPr/>
        </p:nvSpPr>
        <p:spPr>
          <a:xfrm>
            <a:off x="2277385" y="3278130"/>
            <a:ext cx="1529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METAS: de participantes capacitados en Lineamientos Curriculares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5042DF14-84A0-C695-7715-8128690E5E69}"/>
              </a:ext>
            </a:extLst>
          </p:cNvPr>
          <p:cNvSpPr txBox="1"/>
          <p:nvPr/>
        </p:nvSpPr>
        <p:spPr>
          <a:xfrm>
            <a:off x="4641215" y="3312547"/>
            <a:ext cx="15295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METAS: </a:t>
            </a:r>
            <a:r>
              <a:rPr lang="es-ES" sz="800" b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de participantes capacitados en Lineamientos Curriculares</a:t>
            </a:r>
            <a:endParaRPr lang="es-ES" sz="900" b="1">
              <a:ln w="0"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F1607E53-E0AB-7C66-AC4B-6F3F9A0D5DC2}"/>
              </a:ext>
            </a:extLst>
          </p:cNvPr>
          <p:cNvSpPr txBox="1"/>
          <p:nvPr/>
        </p:nvSpPr>
        <p:spPr>
          <a:xfrm>
            <a:off x="6850599" y="3235604"/>
            <a:ext cx="1529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METAS: de participantes capacitados en Lineamientos Curriculares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="" xmlns:a16="http://schemas.microsoft.com/office/drawing/2014/main" id="{0BDF83A4-AD53-25DA-1B4B-ACC424B18768}"/>
              </a:ext>
            </a:extLst>
          </p:cNvPr>
          <p:cNvSpPr txBox="1"/>
          <p:nvPr/>
        </p:nvSpPr>
        <p:spPr>
          <a:xfrm>
            <a:off x="9061721" y="3181026"/>
            <a:ext cx="1529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METAS: de participantes capacitados en Lineamientos Curriculares</a:t>
            </a:r>
          </a:p>
        </p:txBody>
      </p:sp>
      <p:grpSp>
        <p:nvGrpSpPr>
          <p:cNvPr id="44" name="Grupo 43"/>
          <p:cNvGrpSpPr/>
          <p:nvPr/>
        </p:nvGrpSpPr>
        <p:grpSpPr>
          <a:xfrm>
            <a:off x="-12808" y="1759414"/>
            <a:ext cx="1871486" cy="4869455"/>
            <a:chOff x="37406" y="2102073"/>
            <a:chExt cx="1893692" cy="4213397"/>
          </a:xfrm>
        </p:grpSpPr>
        <p:grpSp>
          <p:nvGrpSpPr>
            <p:cNvPr id="48" name="Grupo 47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57" name="Grupo 56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59" name="Forma libre 58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60" name="CuadroTexto 59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48624"/>
                  <a:ext cx="1529505" cy="9187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4.4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aumentar considerablemente el número de jóvenes y adultos que tienen las competencias necesarias, en particular técnicas y profesionales, para acceder al empleo, el trabajo decente y el emprendimiento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61" name="Conector recto 60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Conector recto 61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CuadroTexto 62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463698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64" name="Conector recto 63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5" name="CuadroTexto 64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615942"/>
                  <a:ext cx="1529505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66" name="Conector recto 65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" name="CuadroTexto 57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32775"/>
                <a:ext cx="1529505" cy="423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5.1.3 AS2.1 Mejorar la gestión pedagógica e institucional de la DDE - Beni.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56" name="Conector recto 55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926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7">
            <a:extLst>
              <a:ext uri="{FF2B5EF4-FFF2-40B4-BE49-F238E27FC236}">
                <a16:creationId xmlns="" xmlns:a16="http://schemas.microsoft.com/office/drawing/2014/main" id="{41FE02B4-6452-6343-9AB9-5D5EBDE5D55C}"/>
              </a:ext>
            </a:extLst>
          </p:cNvPr>
          <p:cNvSpPr txBox="1"/>
          <p:nvPr/>
        </p:nvSpPr>
        <p:spPr>
          <a:xfrm>
            <a:off x="4115466" y="1192728"/>
            <a:ext cx="45525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>
                <a:solidFill>
                  <a:schemeClr val="accent1">
                    <a:lumMod val="50000"/>
                  </a:schemeClr>
                </a:solidFill>
              </a:rPr>
              <a:t>E</a:t>
            </a:r>
            <a:r>
              <a:rPr lang="es-BO" sz="2200" b="1">
                <a:solidFill>
                  <a:schemeClr val="accent1">
                    <a:lumMod val="50000"/>
                  </a:schemeClr>
                </a:solidFill>
              </a:rPr>
              <a:t>VENTOS EDUCATIVOS INCLUSIVOS</a:t>
            </a:r>
          </a:p>
        </p:txBody>
      </p:sp>
      <p:sp>
        <p:nvSpPr>
          <p:cNvPr id="37" name="Rectángulo redondeado 36">
            <a:extLst>
              <a:ext uri="{FF2B5EF4-FFF2-40B4-BE49-F238E27FC236}">
                <a16:creationId xmlns="" xmlns:a16="http://schemas.microsoft.com/office/drawing/2014/main" id="{885B72EC-AAFF-B344-B864-9AC79842021E}"/>
              </a:ext>
            </a:extLst>
          </p:cNvPr>
          <p:cNvSpPr/>
          <p:nvPr/>
        </p:nvSpPr>
        <p:spPr>
          <a:xfrm>
            <a:off x="2462461" y="3157243"/>
            <a:ext cx="1765209" cy="213311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9" name="Rectángulo redondeado 38">
            <a:extLst>
              <a:ext uri="{FF2B5EF4-FFF2-40B4-BE49-F238E27FC236}">
                <a16:creationId xmlns="" xmlns:a16="http://schemas.microsoft.com/office/drawing/2014/main" id="{777FC592-02C6-2F43-8AD1-F1B94C4DD33B}"/>
              </a:ext>
            </a:extLst>
          </p:cNvPr>
          <p:cNvSpPr/>
          <p:nvPr/>
        </p:nvSpPr>
        <p:spPr>
          <a:xfrm>
            <a:off x="4667873" y="3080939"/>
            <a:ext cx="1923256" cy="220941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0" name="Rectángulo redondeado 39">
            <a:extLst>
              <a:ext uri="{FF2B5EF4-FFF2-40B4-BE49-F238E27FC236}">
                <a16:creationId xmlns="" xmlns:a16="http://schemas.microsoft.com/office/drawing/2014/main" id="{40C2F831-3319-FF40-97C1-646B1AE78669}"/>
              </a:ext>
            </a:extLst>
          </p:cNvPr>
          <p:cNvSpPr/>
          <p:nvPr/>
        </p:nvSpPr>
        <p:spPr>
          <a:xfrm>
            <a:off x="7070964" y="3002184"/>
            <a:ext cx="1950152" cy="228817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8" name="Rectángulo redondeado 17">
            <a:extLst>
              <a:ext uri="{FF2B5EF4-FFF2-40B4-BE49-F238E27FC236}">
                <a16:creationId xmlns="" xmlns:a16="http://schemas.microsoft.com/office/drawing/2014/main" id="{F5E53458-D820-F34A-800A-2E9C50909BD6}"/>
              </a:ext>
            </a:extLst>
          </p:cNvPr>
          <p:cNvSpPr/>
          <p:nvPr/>
        </p:nvSpPr>
        <p:spPr>
          <a:xfrm>
            <a:off x="2446813" y="2217446"/>
            <a:ext cx="1741075" cy="95032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0" name="Rectángulo redondeado 19">
            <a:extLst>
              <a:ext uri="{FF2B5EF4-FFF2-40B4-BE49-F238E27FC236}">
                <a16:creationId xmlns="" xmlns:a16="http://schemas.microsoft.com/office/drawing/2014/main" id="{DE29C5A0-8AA4-A941-B0E2-4862E06B1737}"/>
              </a:ext>
            </a:extLst>
          </p:cNvPr>
          <p:cNvSpPr/>
          <p:nvPr/>
        </p:nvSpPr>
        <p:spPr>
          <a:xfrm>
            <a:off x="4667873" y="2213484"/>
            <a:ext cx="1923256" cy="95032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1" name="Rectángulo redondeado 20">
            <a:extLst>
              <a:ext uri="{FF2B5EF4-FFF2-40B4-BE49-F238E27FC236}">
                <a16:creationId xmlns="" xmlns:a16="http://schemas.microsoft.com/office/drawing/2014/main" id="{191C9B79-CF95-BF42-9A2D-AFEA5A3688F3}"/>
              </a:ext>
            </a:extLst>
          </p:cNvPr>
          <p:cNvSpPr/>
          <p:nvPr/>
        </p:nvSpPr>
        <p:spPr>
          <a:xfrm>
            <a:off x="7070964" y="2246770"/>
            <a:ext cx="1950152" cy="95032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B11BB5A0-960E-6E4A-AC78-A4B318B766D5}"/>
              </a:ext>
            </a:extLst>
          </p:cNvPr>
          <p:cNvSpPr txBox="1"/>
          <p:nvPr/>
        </p:nvSpPr>
        <p:spPr>
          <a:xfrm>
            <a:off x="7070964" y="3333128"/>
            <a:ext cx="1741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200">
                <a:solidFill>
                  <a:schemeClr val="accent1">
                    <a:lumMod val="50000"/>
                  </a:schemeClr>
                </a:solidFill>
              </a:rPr>
              <a:t>12 CENTROS DE EDUCACIÓN ESPECIAL EN LAS DIFERENTES CATEGORIAS 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="" xmlns:a16="http://schemas.microsoft.com/office/drawing/2014/main" id="{67499AF2-F332-6342-B6C0-E1A905F06995}"/>
              </a:ext>
            </a:extLst>
          </p:cNvPr>
          <p:cNvSpPr txBox="1"/>
          <p:nvPr/>
        </p:nvSpPr>
        <p:spPr>
          <a:xfrm>
            <a:off x="4758963" y="3283378"/>
            <a:ext cx="1741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200">
                <a:solidFill>
                  <a:schemeClr val="accent1">
                    <a:lumMod val="50000"/>
                  </a:schemeClr>
                </a:solidFill>
              </a:rPr>
              <a:t>500 ESTUDIANTES CON DISCAPACIDAD Y SIN DISCAPACIDAD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="" xmlns:a16="http://schemas.microsoft.com/office/drawing/2014/main" id="{33E7BC72-0D02-384A-BD29-1A2A3ED38B61}"/>
              </a:ext>
            </a:extLst>
          </p:cNvPr>
          <p:cNvSpPr txBox="1"/>
          <p:nvPr/>
        </p:nvSpPr>
        <p:spPr>
          <a:xfrm>
            <a:off x="2432745" y="3314700"/>
            <a:ext cx="1741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200">
                <a:solidFill>
                  <a:schemeClr val="accent1">
                    <a:lumMod val="50000"/>
                  </a:schemeClr>
                </a:solidFill>
              </a:rPr>
              <a:t>9 CENTROS DE EDUCACIÓN ESPECIAL QUE MOVILIZARA A 200 PERSONAS   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="" xmlns:a16="http://schemas.microsoft.com/office/drawing/2014/main" id="{71BDA1A9-C9F9-4947-92FB-2661E8EC15B9}"/>
              </a:ext>
            </a:extLst>
          </p:cNvPr>
          <p:cNvSpPr txBox="1"/>
          <p:nvPr/>
        </p:nvSpPr>
        <p:spPr>
          <a:xfrm>
            <a:off x="2362417" y="2528793"/>
            <a:ext cx="17410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100" b="1">
                <a:solidFill>
                  <a:schemeClr val="bg1"/>
                </a:solidFill>
              </a:rPr>
              <a:t>ENCUENTRO DE TEATRO Y ARTE  PLURAL</a:t>
            </a:r>
            <a:endParaRPr lang="es-BO" sz="1100">
              <a:solidFill>
                <a:schemeClr val="bg1"/>
              </a:solidFill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="" xmlns:a16="http://schemas.microsoft.com/office/drawing/2014/main" id="{CA8E3DF7-EE6B-5F45-BDC0-4362AE61BADC}"/>
              </a:ext>
            </a:extLst>
          </p:cNvPr>
          <p:cNvSpPr txBox="1"/>
          <p:nvPr/>
        </p:nvSpPr>
        <p:spPr>
          <a:xfrm>
            <a:off x="4682979" y="2380541"/>
            <a:ext cx="17410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100" b="1">
                <a:solidFill>
                  <a:schemeClr val="bg1"/>
                </a:solidFill>
              </a:rPr>
              <a:t>ENTRADA DE DANZA FOLCLÓRICAS POR UNA BOLIVIA INCLUSIVA</a:t>
            </a:r>
            <a:endParaRPr lang="es-BO" sz="1100">
              <a:solidFill>
                <a:schemeClr val="bg1"/>
              </a:solidFill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="" xmlns:a16="http://schemas.microsoft.com/office/drawing/2014/main" id="{B2090A65-A7C7-8C4A-ABE0-F730E8E41ED8}"/>
              </a:ext>
            </a:extLst>
          </p:cNvPr>
          <p:cNvSpPr txBox="1"/>
          <p:nvPr/>
        </p:nvSpPr>
        <p:spPr>
          <a:xfrm>
            <a:off x="7122466" y="2430426"/>
            <a:ext cx="17410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100" b="1">
                <a:solidFill>
                  <a:schemeClr val="bg1"/>
                </a:solidFill>
              </a:rPr>
              <a:t>OLIMPIADAS DE AJEDREZ INCLUSIVO</a:t>
            </a:r>
            <a:endParaRPr lang="es-BO" sz="1100">
              <a:solidFill>
                <a:schemeClr val="bg1"/>
              </a:solidFill>
            </a:endParaRPr>
          </a:p>
        </p:txBody>
      </p:sp>
      <p:grpSp>
        <p:nvGrpSpPr>
          <p:cNvPr id="52" name="Grupo 51">
            <a:extLst>
              <a:ext uri="{FF2B5EF4-FFF2-40B4-BE49-F238E27FC236}">
                <a16:creationId xmlns="" xmlns:a16="http://schemas.microsoft.com/office/drawing/2014/main" id="{09813BC2-5566-A242-AD59-06A357206FF2}"/>
              </a:ext>
            </a:extLst>
          </p:cNvPr>
          <p:cNvGrpSpPr/>
          <p:nvPr/>
        </p:nvGrpSpPr>
        <p:grpSpPr>
          <a:xfrm>
            <a:off x="10338929" y="296979"/>
            <a:ext cx="1643895" cy="572065"/>
            <a:chOff x="10338929" y="296979"/>
            <a:chExt cx="1643895" cy="572065"/>
          </a:xfrm>
        </p:grpSpPr>
        <p:sp>
          <p:nvSpPr>
            <p:cNvPr id="53" name="CuadroTexto 52">
              <a:extLst>
                <a:ext uri="{FF2B5EF4-FFF2-40B4-BE49-F238E27FC236}">
                  <a16:creationId xmlns="" xmlns:a16="http://schemas.microsoft.com/office/drawing/2014/main" id="{9871E2E5-CCAA-FA49-BDC2-35E726CEDD86}"/>
                </a:ext>
              </a:extLst>
            </p:cNvPr>
            <p:cNvSpPr txBox="1"/>
            <p:nvPr/>
          </p:nvSpPr>
          <p:spPr>
            <a:xfrm>
              <a:off x="10915650" y="429322"/>
              <a:ext cx="106717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de Cuentas </a:t>
              </a:r>
            </a:p>
          </p:txBody>
        </p:sp>
        <p:sp>
          <p:nvSpPr>
            <p:cNvPr id="54" name="CuadroTexto 53">
              <a:extLst>
                <a:ext uri="{FF2B5EF4-FFF2-40B4-BE49-F238E27FC236}">
                  <a16:creationId xmlns="" xmlns:a16="http://schemas.microsoft.com/office/drawing/2014/main" id="{2E2EC2F8-9EDA-FC4D-AB6C-B6EDE3DFCD9A}"/>
                </a:ext>
              </a:extLst>
            </p:cNvPr>
            <p:cNvSpPr txBox="1"/>
            <p:nvPr/>
          </p:nvSpPr>
          <p:spPr>
            <a:xfrm>
              <a:off x="10956925" y="592045"/>
              <a:ext cx="1025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200">
                  <a:solidFill>
                    <a:schemeClr val="accent1">
                      <a:lumMod val="50000"/>
                    </a:schemeClr>
                  </a:solidFill>
                </a:rPr>
                <a:t>Inicial 2025</a:t>
              </a:r>
            </a:p>
          </p:txBody>
        </p:sp>
        <p:sp>
          <p:nvSpPr>
            <p:cNvPr id="55" name="CuadroTexto 54">
              <a:extLst>
                <a:ext uri="{FF2B5EF4-FFF2-40B4-BE49-F238E27FC236}">
                  <a16:creationId xmlns="" xmlns:a16="http://schemas.microsoft.com/office/drawing/2014/main" id="{9FC4933B-9F10-704F-B743-266C19343F80}"/>
                </a:ext>
              </a:extLst>
            </p:cNvPr>
            <p:cNvSpPr txBox="1"/>
            <p:nvPr/>
          </p:nvSpPr>
          <p:spPr>
            <a:xfrm>
              <a:off x="10338929" y="296979"/>
              <a:ext cx="16438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Rendición Pública</a:t>
              </a:r>
            </a:p>
          </p:txBody>
        </p:sp>
      </p:grpSp>
      <p:sp>
        <p:nvSpPr>
          <p:cNvPr id="3" name="Rectángulo redondeado 39">
            <a:extLst>
              <a:ext uri="{FF2B5EF4-FFF2-40B4-BE49-F238E27FC236}">
                <a16:creationId xmlns="" xmlns:a16="http://schemas.microsoft.com/office/drawing/2014/main" id="{B114B879-4491-308E-71E3-6E14A5E1D056}"/>
              </a:ext>
            </a:extLst>
          </p:cNvPr>
          <p:cNvSpPr/>
          <p:nvPr/>
        </p:nvSpPr>
        <p:spPr>
          <a:xfrm>
            <a:off x="9423478" y="3264808"/>
            <a:ext cx="2080086" cy="202554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" name="Rectángulo redondeado 20">
            <a:extLst>
              <a:ext uri="{FF2B5EF4-FFF2-40B4-BE49-F238E27FC236}">
                <a16:creationId xmlns="" xmlns:a16="http://schemas.microsoft.com/office/drawing/2014/main" id="{52D3E61A-5A73-D80A-7029-8E6945CA19F3}"/>
              </a:ext>
            </a:extLst>
          </p:cNvPr>
          <p:cNvSpPr/>
          <p:nvPr/>
        </p:nvSpPr>
        <p:spPr>
          <a:xfrm>
            <a:off x="9423478" y="2213484"/>
            <a:ext cx="2080086" cy="103647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858FF869-8F65-79F8-E5B3-E38986D6D443}"/>
              </a:ext>
            </a:extLst>
          </p:cNvPr>
          <p:cNvSpPr txBox="1"/>
          <p:nvPr/>
        </p:nvSpPr>
        <p:spPr>
          <a:xfrm>
            <a:off x="9500950" y="3203166"/>
            <a:ext cx="1741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>
                <a:solidFill>
                  <a:schemeClr val="accent1">
                    <a:lumMod val="50000"/>
                  </a:schemeClr>
                </a:solidFill>
              </a:rPr>
              <a:t>35 ESTUDIANTES QUE REPRESENTARAN A DISTRITOS EDUCATIVOS EN LA FASE DEPARTAMENTAL</a:t>
            </a:r>
            <a:endParaRPr lang="es-BO" sz="1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D67C9637-BC49-60CF-0ED7-CAE579AD1FF0}"/>
              </a:ext>
            </a:extLst>
          </p:cNvPr>
          <p:cNvSpPr txBox="1"/>
          <p:nvPr/>
        </p:nvSpPr>
        <p:spPr>
          <a:xfrm>
            <a:off x="9606450" y="2246770"/>
            <a:ext cx="186165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100" b="1">
                <a:solidFill>
                  <a:schemeClr val="bg1"/>
                </a:solidFill>
              </a:rPr>
              <a:t>ENCUENTRO DE ESTUDIANTES CON PRODUCTOS, HABILIDADES Y TALENTO EXTRAORDINARIO.</a:t>
            </a:r>
            <a:endParaRPr lang="es-BO" sz="1100">
              <a:solidFill>
                <a:schemeClr val="bg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05D12E4B-C474-3FA4-231F-AAC47C8401E5}"/>
              </a:ext>
            </a:extLst>
          </p:cNvPr>
          <p:cNvSpPr txBox="1"/>
          <p:nvPr/>
        </p:nvSpPr>
        <p:spPr>
          <a:xfrm>
            <a:off x="2489017" y="4123660"/>
            <a:ext cx="1741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>
                <a:solidFill>
                  <a:schemeClr val="accent1">
                    <a:lumMod val="50000"/>
                  </a:schemeClr>
                </a:solidFill>
              </a:rPr>
              <a:t>Fortalecer la expresión Artística y desarrollo emocional de los estudiantes con Discapacidad</a:t>
            </a:r>
            <a:endParaRPr lang="es-BO" sz="1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344C01FA-6C97-707B-7B8C-8180E2A7283F}"/>
              </a:ext>
            </a:extLst>
          </p:cNvPr>
          <p:cNvSpPr txBox="1"/>
          <p:nvPr/>
        </p:nvSpPr>
        <p:spPr>
          <a:xfrm>
            <a:off x="4766951" y="3990800"/>
            <a:ext cx="1741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>
                <a:solidFill>
                  <a:schemeClr val="accent1">
                    <a:lumMod val="50000"/>
                  </a:schemeClr>
                </a:solidFill>
              </a:rPr>
              <a:t>Sensibilización a la comunidad Educativa y población en general para la integración en las actividades del ámbito de Educación Especial.</a:t>
            </a:r>
            <a:endParaRPr lang="es-BO" sz="1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5AD1EA55-43D7-E479-18D9-CB5AD77CAEB4}"/>
              </a:ext>
            </a:extLst>
          </p:cNvPr>
          <p:cNvSpPr txBox="1"/>
          <p:nvPr/>
        </p:nvSpPr>
        <p:spPr>
          <a:xfrm>
            <a:off x="7122467" y="4175466"/>
            <a:ext cx="1741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>
                <a:solidFill>
                  <a:schemeClr val="accent1">
                    <a:lumMod val="50000"/>
                  </a:schemeClr>
                </a:solidFill>
              </a:rPr>
              <a:t>Determinar el desarrollo del pensamiento Lógico Matemático en Estudiantes con Discapacidad</a:t>
            </a:r>
            <a:endParaRPr lang="es-BO" sz="1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E22A4806-71ED-F335-8521-0F5B21EAA7EE}"/>
              </a:ext>
            </a:extLst>
          </p:cNvPr>
          <p:cNvSpPr txBox="1"/>
          <p:nvPr/>
        </p:nvSpPr>
        <p:spPr>
          <a:xfrm>
            <a:off x="9585957" y="4274691"/>
            <a:ext cx="1741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>
                <a:solidFill>
                  <a:schemeClr val="accent1">
                    <a:lumMod val="50000"/>
                  </a:schemeClr>
                </a:solidFill>
              </a:rPr>
              <a:t>Promover en los distritos educativos la participación de estudiantes con posibles Talentos Extraordinario</a:t>
            </a:r>
            <a:endParaRPr lang="es-BO" sz="1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Rectángulo redondeado 50">
            <a:extLst>
              <a:ext uri="{FF2B5EF4-FFF2-40B4-BE49-F238E27FC236}">
                <a16:creationId xmlns="" xmlns:a16="http://schemas.microsoft.com/office/drawing/2014/main" id="{0ECD08CE-0CCB-BF42-1F22-692CCAF66A3A}"/>
              </a:ext>
            </a:extLst>
          </p:cNvPr>
          <p:cNvSpPr/>
          <p:nvPr/>
        </p:nvSpPr>
        <p:spPr>
          <a:xfrm>
            <a:off x="2370133" y="5871575"/>
            <a:ext cx="9133431" cy="726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BO" sz="14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  <a:r>
              <a:rPr lang="es-BO" sz="9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BO" sz="14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ESTUDIANTES MEJORAN SUS APRENDIZAJES POR MEDIO DE LAS  ACTIVIDADES INCLUSIVAS.</a:t>
            </a:r>
          </a:p>
          <a:p>
            <a:endParaRPr lang="es-BO" sz="900" b="1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4" name="Grupo 43"/>
          <p:cNvGrpSpPr/>
          <p:nvPr/>
        </p:nvGrpSpPr>
        <p:grpSpPr>
          <a:xfrm>
            <a:off x="-12388" y="1674202"/>
            <a:ext cx="2136583" cy="4809233"/>
            <a:chOff x="37406" y="2102073"/>
            <a:chExt cx="1893692" cy="4213397"/>
          </a:xfrm>
        </p:grpSpPr>
        <p:grpSp>
          <p:nvGrpSpPr>
            <p:cNvPr id="48" name="Grupo 47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56" name="Grupo 56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58" name="Forma libre 58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59" name="CuadroTexto 59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48624"/>
                  <a:ext cx="1529505" cy="1061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4.5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eliminar las disparidades de género en la educación y asegurar el acceso igualitario a todos los niveles de la enseñanza y la formación profesional para las personas vulnerables, incluidas las personas con discapacidad, los pueblos indígenas y los niños en situaciones de vulnerabilidad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60" name="Conector recto 60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Conector recto 61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514837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CuadroTexto 62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585075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63" name="Conector recto 63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0684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CuadroTexto 64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638019"/>
                  <a:ext cx="1529505" cy="5101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65" name="Conector recto 65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7" name="CuadroTexto 57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32775"/>
                <a:ext cx="1529505" cy="510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5.1.1.1 AEI2 Promover el desarrollo de procesos educativos inclusivos en el Sistema Educativo Plurinacional en el Beni. 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51" name="Conector recto 55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2280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9E4D8A8-D53A-A340-AEA3-D166B8E41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268" y="2202124"/>
            <a:ext cx="4295228" cy="4295228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="" xmlns:a16="http://schemas.microsoft.com/office/drawing/2014/main" id="{FC4AEA71-0F6A-0843-8449-7E7FF345C68E}"/>
              </a:ext>
            </a:extLst>
          </p:cNvPr>
          <p:cNvSpPr txBox="1"/>
          <p:nvPr/>
        </p:nvSpPr>
        <p:spPr>
          <a:xfrm rot="20306812">
            <a:off x="9245920" y="2816506"/>
            <a:ext cx="213200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BO" sz="1300" b="1">
                <a:solidFill>
                  <a:schemeClr val="accent1">
                    <a:lumMod val="50000"/>
                  </a:schemeClr>
                </a:solidFill>
              </a:rPr>
              <a:t>DISTRITO DE MAGDALENA</a:t>
            </a:r>
            <a:endParaRPr lang="es-BO" sz="1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BD4570DE-0FBC-AC48-8D4B-243403393B9B}"/>
              </a:ext>
            </a:extLst>
          </p:cNvPr>
          <p:cNvSpPr txBox="1"/>
          <p:nvPr/>
        </p:nvSpPr>
        <p:spPr>
          <a:xfrm>
            <a:off x="2379337" y="2986048"/>
            <a:ext cx="235598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300" b="1">
                <a:solidFill>
                  <a:schemeClr val="accent1">
                    <a:lumMod val="50000"/>
                  </a:schemeClr>
                </a:solidFill>
              </a:rPr>
              <a:t>DISTRITO DE GUAYARAMERIN</a:t>
            </a:r>
            <a:endParaRPr lang="es-BO" sz="1300" b="1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B54C101B-CAF4-2042-B83B-9DDF3E091259}"/>
              </a:ext>
            </a:extLst>
          </p:cNvPr>
          <p:cNvSpPr txBox="1"/>
          <p:nvPr/>
        </p:nvSpPr>
        <p:spPr>
          <a:xfrm>
            <a:off x="5175770" y="3336097"/>
            <a:ext cx="938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>
                <a:solidFill>
                  <a:schemeClr val="bg1"/>
                </a:solidFill>
              </a:rPr>
              <a:t>5</a:t>
            </a:r>
            <a:r>
              <a:rPr lang="es-BO" sz="800" b="1">
                <a:solidFill>
                  <a:schemeClr val="bg1"/>
                </a:solidFill>
              </a:rPr>
              <a:t> CENTROS DE EDUCACIÓN ALTERNATIVA.</a:t>
            </a:r>
          </a:p>
          <a:p>
            <a:r>
              <a:rPr lang="es-BO" sz="800" b="1">
                <a:solidFill>
                  <a:schemeClr val="bg1"/>
                </a:solidFill>
              </a:rPr>
              <a:t>1 CENTROS DE EDUCACIÓN ESPECIAL </a:t>
            </a:r>
            <a:endParaRPr lang="es-BO" sz="800">
              <a:solidFill>
                <a:schemeClr val="bg1"/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A6D53828-8048-3B49-A0C5-ECEC1DBDD26C}"/>
              </a:ext>
            </a:extLst>
          </p:cNvPr>
          <p:cNvSpPr txBox="1"/>
          <p:nvPr/>
        </p:nvSpPr>
        <p:spPr>
          <a:xfrm>
            <a:off x="5122234" y="4711475"/>
            <a:ext cx="938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es-BO" sz="800" b="1">
                <a:solidFill>
                  <a:schemeClr val="accent1">
                    <a:lumMod val="50000"/>
                  </a:schemeClr>
                </a:solidFill>
              </a:rPr>
              <a:t> CENTROS DE EDUCACIÓN ALTERNATIVA.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="" xmlns:a16="http://schemas.microsoft.com/office/drawing/2014/main" id="{C155C73C-5328-E64C-93E9-710857D29A56}"/>
              </a:ext>
            </a:extLst>
          </p:cNvPr>
          <p:cNvSpPr txBox="1"/>
          <p:nvPr/>
        </p:nvSpPr>
        <p:spPr>
          <a:xfrm>
            <a:off x="8146250" y="4514422"/>
            <a:ext cx="938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es-BO" sz="800" b="1">
                <a:solidFill>
                  <a:schemeClr val="accent1">
                    <a:lumMod val="50000"/>
                  </a:schemeClr>
                </a:solidFill>
              </a:rPr>
              <a:t> CENTROS DE EDUCACIÓN ALTERNATIVA.</a:t>
            </a:r>
          </a:p>
          <a:p>
            <a:r>
              <a:rPr lang="es-BO" sz="800" b="1">
                <a:solidFill>
                  <a:schemeClr val="accent1">
                    <a:lumMod val="50000"/>
                  </a:schemeClr>
                </a:solidFill>
              </a:rPr>
              <a:t>1 CENTROS DE EDUCACIÓN ESPECIAL 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C58F69C4-80E3-254D-BE05-E9F148105A19}"/>
              </a:ext>
            </a:extLst>
          </p:cNvPr>
          <p:cNvSpPr txBox="1"/>
          <p:nvPr/>
        </p:nvSpPr>
        <p:spPr>
          <a:xfrm>
            <a:off x="9875452" y="4266817"/>
            <a:ext cx="108125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000" b="1">
                <a:solidFill>
                  <a:schemeClr val="bg1"/>
                </a:solidFill>
              </a:rPr>
              <a:t>TÍTULO CUATRO</a:t>
            </a:r>
          </a:p>
          <a:p>
            <a:pPr algn="ctr"/>
            <a:r>
              <a:rPr lang="es-BO" sz="600">
                <a:solidFill>
                  <a:schemeClr val="bg1"/>
                </a:solidFill>
              </a:rPr>
              <a:t>Xxxxxxaarfv acobfouafygoayfgaoier</a:t>
            </a:r>
          </a:p>
          <a:p>
            <a:pPr algn="ctr"/>
            <a:r>
              <a:rPr lang="es-BO" sz="600">
                <a:solidFill>
                  <a:schemeClr val="bg1"/>
                </a:solidFill>
              </a:rPr>
              <a:t>Gabirgalrgfaigligulifdugb zxfvzvz. Sf 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="" xmlns:a16="http://schemas.microsoft.com/office/drawing/2014/main" id="{B51735C6-2DE5-944D-9ECB-C73EC621A0B8}"/>
              </a:ext>
            </a:extLst>
          </p:cNvPr>
          <p:cNvSpPr txBox="1"/>
          <p:nvPr/>
        </p:nvSpPr>
        <p:spPr>
          <a:xfrm>
            <a:off x="6050737" y="2391387"/>
            <a:ext cx="938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>
                <a:solidFill>
                  <a:schemeClr val="bg1"/>
                </a:solidFill>
              </a:rPr>
              <a:t>6</a:t>
            </a:r>
            <a:r>
              <a:rPr lang="es-BO" sz="800" b="1">
                <a:solidFill>
                  <a:schemeClr val="bg1"/>
                </a:solidFill>
              </a:rPr>
              <a:t> CENTROS DE EDUCACIÓN ALTERNATIVA.</a:t>
            </a:r>
          </a:p>
          <a:p>
            <a:r>
              <a:rPr lang="es-BO" sz="800" b="1">
                <a:solidFill>
                  <a:schemeClr val="bg1"/>
                </a:solidFill>
              </a:rPr>
              <a:t>2 CENTROS DE EDUCACIÓN ESPECIAL </a:t>
            </a:r>
            <a:endParaRPr lang="es-BO" sz="800">
              <a:solidFill>
                <a:schemeClr val="bg1"/>
              </a:solidFill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="" xmlns:a16="http://schemas.microsoft.com/office/drawing/2014/main" id="{8CD9D7B6-BD3D-BF4E-BD31-60E79AB54EB8}"/>
              </a:ext>
            </a:extLst>
          </p:cNvPr>
          <p:cNvSpPr txBox="1"/>
          <p:nvPr/>
        </p:nvSpPr>
        <p:spPr>
          <a:xfrm>
            <a:off x="7226955" y="2425795"/>
            <a:ext cx="938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>
                <a:solidFill>
                  <a:schemeClr val="bg1"/>
                </a:solidFill>
              </a:rPr>
              <a:t>5</a:t>
            </a:r>
            <a:r>
              <a:rPr lang="es-BO" sz="800" b="1">
                <a:solidFill>
                  <a:schemeClr val="bg1"/>
                </a:solidFill>
              </a:rPr>
              <a:t> CENTROS DE EDUCACIÓN ALTERNATIVA.</a:t>
            </a:r>
          </a:p>
          <a:p>
            <a:r>
              <a:rPr lang="es-BO" sz="800" b="1">
                <a:solidFill>
                  <a:schemeClr val="bg1"/>
                </a:solidFill>
              </a:rPr>
              <a:t>1 CENTROS DE EDUCACIÓN ESPECIAL </a:t>
            </a:r>
            <a:endParaRPr lang="es-BO" sz="800">
              <a:solidFill>
                <a:schemeClr val="bg1"/>
              </a:solidFill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="" xmlns:a16="http://schemas.microsoft.com/office/drawing/2014/main" id="{25D1B81E-4030-0C43-AF5A-1BCE9A5ABC7D}"/>
              </a:ext>
            </a:extLst>
          </p:cNvPr>
          <p:cNvSpPr txBox="1"/>
          <p:nvPr/>
        </p:nvSpPr>
        <p:spPr>
          <a:xfrm>
            <a:off x="8158103" y="3336097"/>
            <a:ext cx="938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>
                <a:solidFill>
                  <a:schemeClr val="bg1"/>
                </a:solidFill>
              </a:rPr>
              <a:t>2</a:t>
            </a:r>
            <a:r>
              <a:rPr lang="es-BO" sz="800" b="1">
                <a:solidFill>
                  <a:schemeClr val="bg1"/>
                </a:solidFill>
              </a:rPr>
              <a:t> CENTROS DE EDUCACIÓN ALTERNATIVA.</a:t>
            </a:r>
          </a:p>
          <a:p>
            <a:r>
              <a:rPr lang="es-BO" sz="800" b="1">
                <a:solidFill>
                  <a:schemeClr val="bg1"/>
                </a:solidFill>
              </a:rPr>
              <a:t>1 CENTROS DE EDUCACIÓN ESPECIAL </a:t>
            </a:r>
            <a:endParaRPr lang="es-BO" sz="800">
              <a:solidFill>
                <a:schemeClr val="bg1"/>
              </a:solidFill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="" xmlns:a16="http://schemas.microsoft.com/office/drawing/2014/main" id="{013D9E63-AD69-0A49-A72D-C9CD563ABC48}"/>
              </a:ext>
            </a:extLst>
          </p:cNvPr>
          <p:cNvSpPr txBox="1"/>
          <p:nvPr/>
        </p:nvSpPr>
        <p:spPr>
          <a:xfrm rot="20475561">
            <a:off x="9116729" y="4682412"/>
            <a:ext cx="235598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BO" sz="1300" b="1">
                <a:solidFill>
                  <a:schemeClr val="accent1">
                    <a:lumMod val="50000"/>
                  </a:schemeClr>
                </a:solidFill>
              </a:rPr>
              <a:t>DISTRITO DE SANTA ANA</a:t>
            </a:r>
            <a:endParaRPr lang="es-BO" sz="1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="" xmlns:a16="http://schemas.microsoft.com/office/drawing/2014/main" id="{1EB3C4B8-52E5-FA4D-BF9E-224CCCE66221}"/>
              </a:ext>
            </a:extLst>
          </p:cNvPr>
          <p:cNvSpPr txBox="1"/>
          <p:nvPr/>
        </p:nvSpPr>
        <p:spPr>
          <a:xfrm>
            <a:off x="2240727" y="4488124"/>
            <a:ext cx="235598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sz="1300" b="1">
                <a:solidFill>
                  <a:schemeClr val="accent1">
                    <a:lumMod val="50000"/>
                  </a:schemeClr>
                </a:solidFill>
              </a:rPr>
              <a:t>DISTRITO SAN JOAQUIN</a:t>
            </a:r>
            <a:endParaRPr lang="es-BO" sz="1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="" xmlns:a16="http://schemas.microsoft.com/office/drawing/2014/main" id="{E5E9BAC8-66C0-4442-8FF4-AFC5F3025B9A}"/>
              </a:ext>
            </a:extLst>
          </p:cNvPr>
          <p:cNvSpPr txBox="1"/>
          <p:nvPr/>
        </p:nvSpPr>
        <p:spPr>
          <a:xfrm rot="19454253">
            <a:off x="7734775" y="1413370"/>
            <a:ext cx="235598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BO" sz="1300" b="1">
                <a:solidFill>
                  <a:schemeClr val="accent1">
                    <a:lumMod val="50000"/>
                  </a:schemeClr>
                </a:solidFill>
              </a:rPr>
              <a:t>DISTRITO DE SAN RAMON</a:t>
            </a:r>
            <a:endParaRPr lang="es-BO" sz="1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="" xmlns:a16="http://schemas.microsoft.com/office/drawing/2014/main" id="{75E5205C-8FFE-2745-939D-3D16BF02D10B}"/>
              </a:ext>
            </a:extLst>
          </p:cNvPr>
          <p:cNvSpPr txBox="1"/>
          <p:nvPr/>
        </p:nvSpPr>
        <p:spPr>
          <a:xfrm>
            <a:off x="3423516" y="1914122"/>
            <a:ext cx="235598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sz="1300" b="1">
                <a:solidFill>
                  <a:schemeClr val="accent1">
                    <a:lumMod val="50000"/>
                  </a:schemeClr>
                </a:solidFill>
              </a:rPr>
              <a:t>DISTRITO DE RIBERALTA </a:t>
            </a:r>
            <a:endParaRPr lang="es-BO" sz="1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="" xmlns:a16="http://schemas.microsoft.com/office/drawing/2014/main" id="{A5C14C6B-4D3B-DA4B-835D-351DEB444E6E}"/>
              </a:ext>
            </a:extLst>
          </p:cNvPr>
          <p:cNvSpPr txBox="1"/>
          <p:nvPr/>
        </p:nvSpPr>
        <p:spPr>
          <a:xfrm>
            <a:off x="1111258" y="1192728"/>
            <a:ext cx="75567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2200" b="1">
                <a:solidFill>
                  <a:schemeClr val="accent1">
                    <a:lumMod val="50000"/>
                  </a:schemeClr>
                </a:solidFill>
              </a:rPr>
              <a:t>PREVENCIÓN DE VIOLENCIA</a:t>
            </a:r>
          </a:p>
        </p:txBody>
      </p:sp>
      <p:sp>
        <p:nvSpPr>
          <p:cNvPr id="51" name="Rectángulo redondeado 50">
            <a:extLst>
              <a:ext uri="{FF2B5EF4-FFF2-40B4-BE49-F238E27FC236}">
                <a16:creationId xmlns="" xmlns:a16="http://schemas.microsoft.com/office/drawing/2014/main" id="{80C16491-A3FF-0E40-AD9B-58F44ED72FE7}"/>
              </a:ext>
            </a:extLst>
          </p:cNvPr>
          <p:cNvSpPr/>
          <p:nvPr/>
        </p:nvSpPr>
        <p:spPr>
          <a:xfrm>
            <a:off x="2379337" y="5345520"/>
            <a:ext cx="1859970" cy="1275583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52" name="CuadroTexto 51">
            <a:extLst>
              <a:ext uri="{FF2B5EF4-FFF2-40B4-BE49-F238E27FC236}">
                <a16:creationId xmlns="" xmlns:a16="http://schemas.microsoft.com/office/drawing/2014/main" id="{B07C387B-A2A0-4045-A65D-47AB3A8ED679}"/>
              </a:ext>
            </a:extLst>
          </p:cNvPr>
          <p:cNvSpPr txBox="1"/>
          <p:nvPr/>
        </p:nvSpPr>
        <p:spPr>
          <a:xfrm>
            <a:off x="2379337" y="5407975"/>
            <a:ext cx="185997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4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1.000</a:t>
            </a:r>
          </a:p>
          <a:p>
            <a:pPr algn="ctr"/>
            <a:r>
              <a:rPr lang="es-BO" sz="12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Maestros capacitados en  educación integral en sexualidad y/o prevención de violencia </a:t>
            </a:r>
            <a:endParaRPr lang="es-BO" sz="12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3" name="Grupo 52">
            <a:extLst>
              <a:ext uri="{FF2B5EF4-FFF2-40B4-BE49-F238E27FC236}">
                <a16:creationId xmlns="" xmlns:a16="http://schemas.microsoft.com/office/drawing/2014/main" id="{B3B92997-24C2-C04E-8FB9-66EED1EEBE6F}"/>
              </a:ext>
            </a:extLst>
          </p:cNvPr>
          <p:cNvGrpSpPr/>
          <p:nvPr/>
        </p:nvGrpSpPr>
        <p:grpSpPr>
          <a:xfrm>
            <a:off x="10338929" y="296979"/>
            <a:ext cx="1643895" cy="572065"/>
            <a:chOff x="10338929" y="296979"/>
            <a:chExt cx="1643895" cy="572065"/>
          </a:xfrm>
        </p:grpSpPr>
        <p:sp>
          <p:nvSpPr>
            <p:cNvPr id="54" name="CuadroTexto 53">
              <a:extLst>
                <a:ext uri="{FF2B5EF4-FFF2-40B4-BE49-F238E27FC236}">
                  <a16:creationId xmlns="" xmlns:a16="http://schemas.microsoft.com/office/drawing/2014/main" id="{54BA7C5C-96D6-2042-BE2C-4C7F130AE670}"/>
                </a:ext>
              </a:extLst>
            </p:cNvPr>
            <p:cNvSpPr txBox="1"/>
            <p:nvPr/>
          </p:nvSpPr>
          <p:spPr>
            <a:xfrm>
              <a:off x="10915650" y="429322"/>
              <a:ext cx="106717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de Cuentas </a:t>
              </a:r>
            </a:p>
          </p:txBody>
        </p:sp>
        <p:sp>
          <p:nvSpPr>
            <p:cNvPr id="55" name="CuadroTexto 54">
              <a:extLst>
                <a:ext uri="{FF2B5EF4-FFF2-40B4-BE49-F238E27FC236}">
                  <a16:creationId xmlns="" xmlns:a16="http://schemas.microsoft.com/office/drawing/2014/main" id="{C38EFDF5-9308-A843-A7DA-54449BB1B068}"/>
                </a:ext>
              </a:extLst>
            </p:cNvPr>
            <p:cNvSpPr txBox="1"/>
            <p:nvPr/>
          </p:nvSpPr>
          <p:spPr>
            <a:xfrm>
              <a:off x="10956925" y="592045"/>
              <a:ext cx="1025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200">
                  <a:solidFill>
                    <a:schemeClr val="accent1">
                      <a:lumMod val="50000"/>
                    </a:schemeClr>
                  </a:solidFill>
                </a:rPr>
                <a:t>Inicial 2025</a:t>
              </a:r>
            </a:p>
          </p:txBody>
        </p:sp>
        <p:sp>
          <p:nvSpPr>
            <p:cNvPr id="56" name="CuadroTexto 55">
              <a:extLst>
                <a:ext uri="{FF2B5EF4-FFF2-40B4-BE49-F238E27FC236}">
                  <a16:creationId xmlns="" xmlns:a16="http://schemas.microsoft.com/office/drawing/2014/main" id="{D5DCF81A-AAAF-3A44-9E1C-640176B967ED}"/>
                </a:ext>
              </a:extLst>
            </p:cNvPr>
            <p:cNvSpPr txBox="1"/>
            <p:nvPr/>
          </p:nvSpPr>
          <p:spPr>
            <a:xfrm>
              <a:off x="10338929" y="296979"/>
              <a:ext cx="16438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Rendición Pública</a:t>
              </a: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C7F4D869-8572-6276-20EC-0118D9EA8FAE}"/>
              </a:ext>
            </a:extLst>
          </p:cNvPr>
          <p:cNvSpPr txBox="1"/>
          <p:nvPr/>
        </p:nvSpPr>
        <p:spPr>
          <a:xfrm>
            <a:off x="7456682" y="6563726"/>
            <a:ext cx="235598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BO" sz="1300" b="1">
                <a:solidFill>
                  <a:schemeClr val="accent1">
                    <a:lumMod val="50000"/>
                  </a:schemeClr>
                </a:solidFill>
              </a:rPr>
              <a:t>DISTRITO DE SAN BORJA</a:t>
            </a:r>
            <a:endParaRPr lang="es-BO" sz="1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A98BCC0E-82A3-FFFB-66EB-301F90524D02}"/>
              </a:ext>
            </a:extLst>
          </p:cNvPr>
          <p:cNvSpPr txBox="1"/>
          <p:nvPr/>
        </p:nvSpPr>
        <p:spPr>
          <a:xfrm>
            <a:off x="4906268" y="6417532"/>
            <a:ext cx="235598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BO" sz="1300" b="1">
                <a:solidFill>
                  <a:schemeClr val="accent1">
                    <a:lumMod val="50000"/>
                  </a:schemeClr>
                </a:solidFill>
              </a:rPr>
              <a:t>DISTRITO DE REYES </a:t>
            </a:r>
            <a:endParaRPr lang="es-BO" sz="1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FA3D5A04-5AA6-6F1F-A079-99915C4DA465}"/>
              </a:ext>
            </a:extLst>
          </p:cNvPr>
          <p:cNvSpPr txBox="1"/>
          <p:nvPr/>
        </p:nvSpPr>
        <p:spPr>
          <a:xfrm>
            <a:off x="5878005" y="5609224"/>
            <a:ext cx="938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es-BO" sz="800" b="1">
                <a:solidFill>
                  <a:schemeClr val="accent1">
                    <a:lumMod val="50000"/>
                  </a:schemeClr>
                </a:solidFill>
              </a:rPr>
              <a:t> CENTROS DE EDUCACIÓN ALTERNATIVA.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AC53E68F-EC25-985C-67D8-B584D22501C3}"/>
              </a:ext>
            </a:extLst>
          </p:cNvPr>
          <p:cNvSpPr txBox="1"/>
          <p:nvPr/>
        </p:nvSpPr>
        <p:spPr>
          <a:xfrm>
            <a:off x="7182565" y="5488059"/>
            <a:ext cx="938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>
                <a:solidFill>
                  <a:schemeClr val="accent1">
                    <a:lumMod val="50000"/>
                  </a:schemeClr>
                </a:solidFill>
              </a:rPr>
              <a:t>4</a:t>
            </a:r>
            <a:r>
              <a:rPr lang="es-BO" sz="800" b="1">
                <a:solidFill>
                  <a:schemeClr val="accent1">
                    <a:lumMod val="50000"/>
                  </a:schemeClr>
                </a:solidFill>
              </a:rPr>
              <a:t> CENTROS DE EDUCACIÓN ALTERNATIVA.</a:t>
            </a:r>
          </a:p>
          <a:p>
            <a:r>
              <a:rPr lang="es-BO" sz="800" b="1">
                <a:solidFill>
                  <a:schemeClr val="accent1">
                    <a:lumMod val="50000"/>
                  </a:schemeClr>
                </a:solidFill>
              </a:rPr>
              <a:t>1 CENTROS DE EDUCACIÓN ESPECIAL </a:t>
            </a:r>
            <a:endParaRPr lang="es-BO" sz="8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98BA3F99-3559-69A5-1E9F-7C4E2AA5A89A}"/>
              </a:ext>
            </a:extLst>
          </p:cNvPr>
          <p:cNvSpPr txBox="1"/>
          <p:nvPr/>
        </p:nvSpPr>
        <p:spPr>
          <a:xfrm>
            <a:off x="5995390" y="3740924"/>
            <a:ext cx="19617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Disminución del Índice de Violencia en los Centros de Educación Alternativa y Especial.</a:t>
            </a:r>
            <a:endParaRPr lang="es-BO" sz="1400" b="1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Grupo 39"/>
          <p:cNvGrpSpPr/>
          <p:nvPr/>
        </p:nvGrpSpPr>
        <p:grpSpPr>
          <a:xfrm>
            <a:off x="-22954" y="1618857"/>
            <a:ext cx="1871486" cy="4869455"/>
            <a:chOff x="37406" y="2102073"/>
            <a:chExt cx="1893692" cy="4213397"/>
          </a:xfrm>
        </p:grpSpPr>
        <p:grpSp>
          <p:nvGrpSpPr>
            <p:cNvPr id="40" name="Grupo 40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42" name="Grupo 56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57" name="Forma libre 58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58" name="CuadroTexto 59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48624"/>
                  <a:ext cx="1529505" cy="9187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4.4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aumentar considerablemente el número de jóvenes y adultos que tienen las competencias necesarias, en particular técnicas y profesionales, para acceder al empleo, el trabajo decente y el emprendimiento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59" name="Conector recto 60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Conector recto 61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" name="CuadroTexto 62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463698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62" name="Conector recto 63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CuadroTexto 64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615942"/>
                  <a:ext cx="1529505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64" name="Conector recto 65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" name="CuadroTexto 57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32775"/>
                <a:ext cx="1529505" cy="423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5.1.3 AS2.1 Mejorar la gestión pedagógica e institucional de la DDE - Beni.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41" name="Conector recto 41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5882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9B9A9DBC-C393-FD4E-9CD2-54FE498A82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1"/>
            <a:ext cx="12199656" cy="6857998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0527CAE9-3348-4B4B-B49C-D75F8B4657DF}"/>
              </a:ext>
            </a:extLst>
          </p:cNvPr>
          <p:cNvSpPr txBox="1"/>
          <p:nvPr/>
        </p:nvSpPr>
        <p:spPr>
          <a:xfrm>
            <a:off x="1569493" y="2504815"/>
            <a:ext cx="7341944" cy="3448430"/>
          </a:xfrm>
          <a:prstGeom prst="rect">
            <a:avLst/>
          </a:prstGeom>
          <a:noFill/>
        </p:spPr>
        <p:txBody>
          <a:bodyPr wrap="square" bIns="108000" rtlCol="0">
            <a:spAutoFit/>
          </a:bodyPr>
          <a:lstStyle/>
          <a:p>
            <a:pPr algn="ctr"/>
            <a:r>
              <a:rPr lang="es-BO" sz="5000" b="1">
                <a:solidFill>
                  <a:schemeClr val="accent1">
                    <a:lumMod val="50000"/>
                  </a:schemeClr>
                </a:solidFill>
              </a:rPr>
              <a:t>SUBDIRECCIÓN DE EDUCACIÓN SUPERIOR DE FORMACIÓN PROFESIONAL </a:t>
            </a:r>
          </a:p>
          <a:p>
            <a:pPr algn="ctr"/>
            <a:r>
              <a:rPr lang="es-BO" sz="1400">
                <a:solidFill>
                  <a:schemeClr val="accent5">
                    <a:lumMod val="75000"/>
                  </a:schemeClr>
                </a:solidFill>
              </a:rPr>
              <a:t>Dirección Departamental de Educación del Beni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="" xmlns:a16="http://schemas.microsoft.com/office/drawing/2014/main" id="{E9A86274-DE61-614F-AC48-3998C7A14F48}"/>
              </a:ext>
            </a:extLst>
          </p:cNvPr>
          <p:cNvGrpSpPr/>
          <p:nvPr/>
        </p:nvGrpSpPr>
        <p:grpSpPr>
          <a:xfrm>
            <a:off x="10141860" y="5941034"/>
            <a:ext cx="1643895" cy="572065"/>
            <a:chOff x="10338929" y="296979"/>
            <a:chExt cx="1643895" cy="572065"/>
          </a:xfrm>
        </p:grpSpPr>
        <p:sp>
          <p:nvSpPr>
            <p:cNvPr id="6" name="CuadroTexto 5">
              <a:extLst>
                <a:ext uri="{FF2B5EF4-FFF2-40B4-BE49-F238E27FC236}">
                  <a16:creationId xmlns="" xmlns:a16="http://schemas.microsoft.com/office/drawing/2014/main" id="{90AC63E0-4F04-0D41-89A9-6E8056EFF9D6}"/>
                </a:ext>
              </a:extLst>
            </p:cNvPr>
            <p:cNvSpPr txBox="1"/>
            <p:nvPr/>
          </p:nvSpPr>
          <p:spPr>
            <a:xfrm>
              <a:off x="10915650" y="429322"/>
              <a:ext cx="106717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de Cuentas 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="" xmlns:a16="http://schemas.microsoft.com/office/drawing/2014/main" id="{A8DFD767-2CA8-3540-AC57-F71DD8AC419F}"/>
                </a:ext>
              </a:extLst>
            </p:cNvPr>
            <p:cNvSpPr txBox="1"/>
            <p:nvPr/>
          </p:nvSpPr>
          <p:spPr>
            <a:xfrm>
              <a:off x="10956925" y="592045"/>
              <a:ext cx="1025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200">
                  <a:solidFill>
                    <a:schemeClr val="accent1">
                      <a:lumMod val="50000"/>
                    </a:schemeClr>
                  </a:solidFill>
                </a:rPr>
                <a:t>Inicial 2025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="" xmlns:a16="http://schemas.microsoft.com/office/drawing/2014/main" id="{BD25C2AF-FAC1-1042-B66A-8EB28AF8C4A7}"/>
                </a:ext>
              </a:extLst>
            </p:cNvPr>
            <p:cNvSpPr txBox="1"/>
            <p:nvPr/>
          </p:nvSpPr>
          <p:spPr>
            <a:xfrm>
              <a:off x="10338929" y="296979"/>
              <a:ext cx="16438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Rendición Pública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245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810E5FF-5781-05E3-1C06-30AA47A74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15FDA949-998C-109C-08F6-7B430AE27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528" y="0"/>
            <a:ext cx="12206528" cy="7021523"/>
          </a:xfrm>
          <a:prstGeom prst="rect">
            <a:avLst/>
          </a:prstGeom>
        </p:spPr>
      </p:pic>
      <p:sp>
        <p:nvSpPr>
          <p:cNvPr id="7" name="Arco 6">
            <a:extLst>
              <a:ext uri="{FF2B5EF4-FFF2-40B4-BE49-F238E27FC236}">
                <a16:creationId xmlns="" xmlns:a16="http://schemas.microsoft.com/office/drawing/2014/main" id="{E9DADB9E-CCC0-2238-C75F-0B766D250609}"/>
              </a:ext>
            </a:extLst>
          </p:cNvPr>
          <p:cNvSpPr/>
          <p:nvPr/>
        </p:nvSpPr>
        <p:spPr>
          <a:xfrm>
            <a:off x="6869887" y="1903071"/>
            <a:ext cx="2208362" cy="2208362"/>
          </a:xfrm>
          <a:prstGeom prst="arc">
            <a:avLst/>
          </a:prstGeom>
          <a:ln w="38100"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63" name="Arco 62">
            <a:extLst>
              <a:ext uri="{FF2B5EF4-FFF2-40B4-BE49-F238E27FC236}">
                <a16:creationId xmlns="" xmlns:a16="http://schemas.microsoft.com/office/drawing/2014/main" id="{464AEA10-520F-14DB-30E0-42170DF7DAC3}"/>
              </a:ext>
            </a:extLst>
          </p:cNvPr>
          <p:cNvSpPr/>
          <p:nvPr/>
        </p:nvSpPr>
        <p:spPr>
          <a:xfrm rot="5400000">
            <a:off x="6800875" y="3928072"/>
            <a:ext cx="2208362" cy="2208362"/>
          </a:xfrm>
          <a:prstGeom prst="arc">
            <a:avLst/>
          </a:prstGeom>
          <a:ln w="38100"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64" name="Arco 63">
            <a:extLst>
              <a:ext uri="{FF2B5EF4-FFF2-40B4-BE49-F238E27FC236}">
                <a16:creationId xmlns="" xmlns:a16="http://schemas.microsoft.com/office/drawing/2014/main" id="{3A863C90-5920-353B-DBB7-A3D1B4032169}"/>
              </a:ext>
            </a:extLst>
          </p:cNvPr>
          <p:cNvSpPr/>
          <p:nvPr/>
        </p:nvSpPr>
        <p:spPr>
          <a:xfrm rot="17100000">
            <a:off x="4508200" y="1910052"/>
            <a:ext cx="2208362" cy="2208362"/>
          </a:xfrm>
          <a:prstGeom prst="arc">
            <a:avLst/>
          </a:prstGeom>
          <a:ln w="38100"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65" name="Arco 64">
            <a:extLst>
              <a:ext uri="{FF2B5EF4-FFF2-40B4-BE49-F238E27FC236}">
                <a16:creationId xmlns="" xmlns:a16="http://schemas.microsoft.com/office/drawing/2014/main" id="{0C1F9B9B-932A-944C-CAD3-553B5761BC19}"/>
              </a:ext>
            </a:extLst>
          </p:cNvPr>
          <p:cNvSpPr/>
          <p:nvPr/>
        </p:nvSpPr>
        <p:spPr>
          <a:xfrm rot="9900000">
            <a:off x="4558009" y="3852981"/>
            <a:ext cx="2208362" cy="2208362"/>
          </a:xfrm>
          <a:prstGeom prst="arc">
            <a:avLst/>
          </a:prstGeom>
          <a:ln w="38100"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8" name="Elipse 7">
            <a:extLst>
              <a:ext uri="{FF2B5EF4-FFF2-40B4-BE49-F238E27FC236}">
                <a16:creationId xmlns="" xmlns:a16="http://schemas.microsoft.com/office/drawing/2014/main" id="{E2920147-91FC-8616-C506-11AEE68CE138}"/>
              </a:ext>
            </a:extLst>
          </p:cNvPr>
          <p:cNvSpPr/>
          <p:nvPr/>
        </p:nvSpPr>
        <p:spPr>
          <a:xfrm>
            <a:off x="5391126" y="2571723"/>
            <a:ext cx="2979699" cy="2979699"/>
          </a:xfrm>
          <a:prstGeom prst="ellipse">
            <a:avLst/>
          </a:prstGeom>
          <a:solidFill>
            <a:schemeClr val="bg1">
              <a:lumMod val="8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2400" b="1">
                <a:solidFill>
                  <a:schemeClr val="accent1">
                    <a:lumMod val="50000"/>
                  </a:schemeClr>
                </a:solidFill>
              </a:rPr>
              <a:t>COBERTURA DE INSTITUTOS</a:t>
            </a:r>
            <a:r>
              <a:rPr lang="es-BO" b="1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" name="Elipse 4">
            <a:extLst>
              <a:ext uri="{FF2B5EF4-FFF2-40B4-BE49-F238E27FC236}">
                <a16:creationId xmlns="" xmlns:a16="http://schemas.microsoft.com/office/drawing/2014/main" id="{DE60A0B3-EBA7-F5EC-275C-87E0EE688B18}"/>
              </a:ext>
            </a:extLst>
          </p:cNvPr>
          <p:cNvSpPr/>
          <p:nvPr/>
        </p:nvSpPr>
        <p:spPr>
          <a:xfrm>
            <a:off x="6095999" y="718223"/>
            <a:ext cx="2208361" cy="22695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>
                <a:solidFill>
                  <a:schemeClr val="tx1"/>
                </a:solidFill>
              </a:rPr>
              <a:t>6 Institutos Técnico Tecnológico de carácter fiscal </a:t>
            </a:r>
          </a:p>
        </p:txBody>
      </p:sp>
      <p:sp>
        <p:nvSpPr>
          <p:cNvPr id="60" name="Elipse 59">
            <a:extLst>
              <a:ext uri="{FF2B5EF4-FFF2-40B4-BE49-F238E27FC236}">
                <a16:creationId xmlns="" xmlns:a16="http://schemas.microsoft.com/office/drawing/2014/main" id="{01CBCBCE-B126-5991-0E3B-9F2001B5526E}"/>
              </a:ext>
            </a:extLst>
          </p:cNvPr>
          <p:cNvSpPr/>
          <p:nvPr/>
        </p:nvSpPr>
        <p:spPr>
          <a:xfrm>
            <a:off x="8100278" y="2929928"/>
            <a:ext cx="2435200" cy="233118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>
                <a:solidFill>
                  <a:schemeClr val="tx1"/>
                </a:solidFill>
              </a:rPr>
              <a:t>2 Institutos Técnico Tecnológico de convenio</a:t>
            </a:r>
          </a:p>
        </p:txBody>
      </p:sp>
      <p:sp>
        <p:nvSpPr>
          <p:cNvPr id="61" name="Elipse 60">
            <a:extLst>
              <a:ext uri="{FF2B5EF4-FFF2-40B4-BE49-F238E27FC236}">
                <a16:creationId xmlns="" xmlns:a16="http://schemas.microsoft.com/office/drawing/2014/main" id="{635714A6-4C79-650D-97BE-8402525D5E3D}"/>
              </a:ext>
            </a:extLst>
          </p:cNvPr>
          <p:cNvSpPr/>
          <p:nvPr/>
        </p:nvSpPr>
        <p:spPr>
          <a:xfrm>
            <a:off x="3686937" y="2643501"/>
            <a:ext cx="2208362" cy="2208362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800">
                <a:solidFill>
                  <a:schemeClr val="tx1"/>
                </a:solidFill>
              </a:rPr>
              <a:t>5 Institutos Técnico Tecnológico artístico</a:t>
            </a:r>
            <a:endParaRPr lang="es-BO">
              <a:solidFill>
                <a:schemeClr val="tx1"/>
              </a:solidFill>
            </a:endParaRPr>
          </a:p>
        </p:txBody>
      </p:sp>
      <p:sp>
        <p:nvSpPr>
          <p:cNvPr id="62" name="Elipse 61">
            <a:extLst>
              <a:ext uri="{FF2B5EF4-FFF2-40B4-BE49-F238E27FC236}">
                <a16:creationId xmlns="" xmlns:a16="http://schemas.microsoft.com/office/drawing/2014/main" id="{2E37159F-6F42-4971-EB87-467EDD5B0D93}"/>
              </a:ext>
            </a:extLst>
          </p:cNvPr>
          <p:cNvSpPr/>
          <p:nvPr/>
        </p:nvSpPr>
        <p:spPr>
          <a:xfrm>
            <a:off x="5520147" y="4601734"/>
            <a:ext cx="2388006" cy="2240688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800">
                <a:solidFill>
                  <a:schemeClr val="tx1"/>
                </a:solidFill>
              </a:rPr>
              <a:t>9 Institutos Técnico Tecnológico  privados</a:t>
            </a:r>
            <a:endParaRPr lang="es-BO">
              <a:solidFill>
                <a:schemeClr val="tx1"/>
              </a:solidFill>
            </a:endParaRPr>
          </a:p>
        </p:txBody>
      </p:sp>
      <p:sp>
        <p:nvSpPr>
          <p:cNvPr id="14" name="CuadroTexto 32">
            <a:extLst>
              <a:ext uri="{FF2B5EF4-FFF2-40B4-BE49-F238E27FC236}">
                <a16:creationId xmlns="" xmlns:a16="http://schemas.microsoft.com/office/drawing/2014/main" id="{833FBB5F-F6E5-6703-6DCD-C66E199506EE}"/>
              </a:ext>
            </a:extLst>
          </p:cNvPr>
          <p:cNvSpPr txBox="1"/>
          <p:nvPr/>
        </p:nvSpPr>
        <p:spPr>
          <a:xfrm>
            <a:off x="9503548" y="1711712"/>
            <a:ext cx="1741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BO" sz="2000" b="1"/>
              <a:t>TOTAL: 22</a:t>
            </a:r>
          </a:p>
        </p:txBody>
      </p:sp>
      <p:grpSp>
        <p:nvGrpSpPr>
          <p:cNvPr id="23" name="Grupo 24"/>
          <p:cNvGrpSpPr/>
          <p:nvPr/>
        </p:nvGrpSpPr>
        <p:grpSpPr>
          <a:xfrm>
            <a:off x="-8800" y="1832324"/>
            <a:ext cx="1871486" cy="4869455"/>
            <a:chOff x="37406" y="2102073"/>
            <a:chExt cx="1893692" cy="4213397"/>
          </a:xfrm>
        </p:grpSpPr>
        <p:grpSp>
          <p:nvGrpSpPr>
            <p:cNvPr id="24" name="Grupo 36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26" name="Grupo 38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38" name="Forma libre 40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39" name="CuadroTexto 41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95860"/>
                  <a:ext cx="1529505" cy="7323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4.3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el acceso igualitario de todos los hombres y las mujeres a una formación técnica, profesional y superior de calidad, incluida la enseñanza universitaria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0" name="Conector recto 42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ector recto 43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CuadroTexto 44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463698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3" name="Conector recto 45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CuadroTexto 46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615942"/>
                  <a:ext cx="1529505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5" name="Conector recto 47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" name="CuadroTexto 39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32775"/>
                <a:ext cx="1529505" cy="545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5.1.1.1 AEI1 Ampliar la cobertura educativa del Sistema Educativo Plurinacional en el Beni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5" name="Conector recto 37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9676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n 32">
            <a:extLst>
              <a:ext uri="{FF2B5EF4-FFF2-40B4-BE49-F238E27FC236}">
                <a16:creationId xmlns="" xmlns:a16="http://schemas.microsoft.com/office/drawing/2014/main" id="{776C6278-083C-CC46-AEA3-64E86D1B3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5315"/>
            <a:ext cx="12199658" cy="6858000"/>
          </a:xfrm>
          <a:prstGeom prst="rect">
            <a:avLst/>
          </a:prstGeom>
        </p:spPr>
      </p:pic>
      <p:sp>
        <p:nvSpPr>
          <p:cNvPr id="58" name="CuadroTexto 32">
            <a:extLst>
              <a:ext uri="{FF2B5EF4-FFF2-40B4-BE49-F238E27FC236}">
                <a16:creationId xmlns="" xmlns:a16="http://schemas.microsoft.com/office/drawing/2014/main" id="{3574669A-001B-9D41-9815-AEC48FB00C02}"/>
              </a:ext>
            </a:extLst>
          </p:cNvPr>
          <p:cNvSpPr txBox="1"/>
          <p:nvPr/>
        </p:nvSpPr>
        <p:spPr>
          <a:xfrm>
            <a:off x="1478678" y="2264386"/>
            <a:ext cx="1741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BO" sz="2000" b="1">
              <a:solidFill>
                <a:schemeClr val="bg1"/>
              </a:solidFill>
            </a:endParaRPr>
          </a:p>
        </p:txBody>
      </p:sp>
      <p:sp>
        <p:nvSpPr>
          <p:cNvPr id="59" name="CuadroTexto 32">
            <a:extLst>
              <a:ext uri="{FF2B5EF4-FFF2-40B4-BE49-F238E27FC236}">
                <a16:creationId xmlns="" xmlns:a16="http://schemas.microsoft.com/office/drawing/2014/main" id="{3574669A-001B-9D41-9815-AEC48FB00C02}"/>
              </a:ext>
            </a:extLst>
          </p:cNvPr>
          <p:cNvSpPr txBox="1"/>
          <p:nvPr/>
        </p:nvSpPr>
        <p:spPr>
          <a:xfrm>
            <a:off x="1631078" y="2416786"/>
            <a:ext cx="1741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BO" sz="2000" b="1">
              <a:solidFill>
                <a:schemeClr val="bg1"/>
              </a:solidFill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999499"/>
              </p:ext>
            </p:extLst>
          </p:nvPr>
        </p:nvGraphicFramePr>
        <p:xfrm>
          <a:off x="3003364" y="1991178"/>
          <a:ext cx="8207725" cy="3985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7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243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4154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4154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4154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10015"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Nº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INDICADOR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LINEA BASE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META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ACCIONES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91495"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Tasa de reprobación en Institutos Técnico Tecnológicos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19.12%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Seguimiento, asesoramiento y diagnóstico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91495"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Tasa de reprobación en Institutos Artísticos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Seguimiento, asesoramiento y diagnóstico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91495"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Tasa de abandono en Institutos Técnico Tecnológicos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17.13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Seguimiento, asesoramiento y diagnóstico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78432"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18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Tasa de abandono en Institutos Artísticos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8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Seguimiento, asesoramiento y diagnóstico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1" name="CuadroTexto 32">
            <a:extLst>
              <a:ext uri="{FF2B5EF4-FFF2-40B4-BE49-F238E27FC236}">
                <a16:creationId xmlns="" xmlns:a16="http://schemas.microsoft.com/office/drawing/2014/main" id="{833FBB5F-F6E5-6703-6DCD-C66E199506EE}"/>
              </a:ext>
            </a:extLst>
          </p:cNvPr>
          <p:cNvSpPr txBox="1"/>
          <p:nvPr/>
        </p:nvSpPr>
        <p:spPr>
          <a:xfrm>
            <a:off x="3290186" y="1118675"/>
            <a:ext cx="82577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BO" sz="2200" b="1">
                <a:solidFill>
                  <a:schemeClr val="accent1">
                    <a:lumMod val="50000"/>
                  </a:schemeClr>
                </a:solidFill>
              </a:rPr>
              <a:t>TASA DE REPROBACIÓN Y ABANDONO 2024-2025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0" y="1550000"/>
            <a:ext cx="1871486" cy="4869455"/>
            <a:chOff x="37406" y="2102073"/>
            <a:chExt cx="1893692" cy="4213397"/>
          </a:xfrm>
        </p:grpSpPr>
        <p:grpSp>
          <p:nvGrpSpPr>
            <p:cNvPr id="19" name="Grupo 18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21" name="Grupo 20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23" name="Forma libre 22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24" name="CuadroTexto 23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95860"/>
                  <a:ext cx="1529505" cy="7323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4.3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el acceso igualitario de todos los hombres y las mujeres a una formación técnica, profesional y superior de calidad, incluida la enseñanza universitaria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5" name="Conector recto 24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Conector recto 25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CuadroTexto 26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463698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8" name="Conector recto 27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CuadroTexto 28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615942"/>
                  <a:ext cx="1529505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0" name="Conector recto 29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" name="CuadroTexto 21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32775"/>
                <a:ext cx="1529505" cy="545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5.1.1.1 AEI1 Ampliar la cobertura educativa del Sistema Educativo Plurinacional en el Beni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0" name="Conector recto 19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4531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n 32">
            <a:extLst>
              <a:ext uri="{FF2B5EF4-FFF2-40B4-BE49-F238E27FC236}">
                <a16:creationId xmlns="" xmlns:a16="http://schemas.microsoft.com/office/drawing/2014/main" id="{776C6278-083C-CC46-AEA3-64E86D1B3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34"/>
            <a:ext cx="12199658" cy="6858000"/>
          </a:xfrm>
          <a:prstGeom prst="rect">
            <a:avLst/>
          </a:prstGeom>
        </p:spPr>
      </p:pic>
      <p:sp>
        <p:nvSpPr>
          <p:cNvPr id="58" name="CuadroTexto 32">
            <a:extLst>
              <a:ext uri="{FF2B5EF4-FFF2-40B4-BE49-F238E27FC236}">
                <a16:creationId xmlns="" xmlns:a16="http://schemas.microsoft.com/office/drawing/2014/main" id="{3574669A-001B-9D41-9815-AEC48FB00C02}"/>
              </a:ext>
            </a:extLst>
          </p:cNvPr>
          <p:cNvSpPr txBox="1"/>
          <p:nvPr/>
        </p:nvSpPr>
        <p:spPr>
          <a:xfrm>
            <a:off x="1478678" y="2264386"/>
            <a:ext cx="1741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BO" sz="2000" b="1">
              <a:solidFill>
                <a:schemeClr val="bg1"/>
              </a:solidFill>
            </a:endParaRPr>
          </a:p>
        </p:txBody>
      </p:sp>
      <p:sp>
        <p:nvSpPr>
          <p:cNvPr id="59" name="CuadroTexto 32">
            <a:extLst>
              <a:ext uri="{FF2B5EF4-FFF2-40B4-BE49-F238E27FC236}">
                <a16:creationId xmlns="" xmlns:a16="http://schemas.microsoft.com/office/drawing/2014/main" id="{3574669A-001B-9D41-9815-AEC48FB00C02}"/>
              </a:ext>
            </a:extLst>
          </p:cNvPr>
          <p:cNvSpPr txBox="1"/>
          <p:nvPr/>
        </p:nvSpPr>
        <p:spPr>
          <a:xfrm>
            <a:off x="1631078" y="2416786"/>
            <a:ext cx="1741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BO" sz="2000" b="1">
              <a:solidFill>
                <a:schemeClr val="bg1"/>
              </a:solidFill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596406"/>
              </p:ext>
            </p:extLst>
          </p:nvPr>
        </p:nvGraphicFramePr>
        <p:xfrm>
          <a:off x="2853238" y="2211486"/>
          <a:ext cx="8406164" cy="3138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901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8123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8123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8123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80538">
                <a:tc>
                  <a:txBody>
                    <a:bodyPr/>
                    <a:lstStyle/>
                    <a:p>
                      <a:pPr algn="ctr"/>
                      <a:r>
                        <a:rPr lang="es-ES" sz="1600"/>
                        <a:t>Nº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/>
                        <a:t>INDICADOR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/>
                        <a:t>LINEA BASE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/>
                        <a:t>META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/>
                        <a:t>ACCIONES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97839">
                <a:tc>
                  <a:txBody>
                    <a:bodyPr/>
                    <a:lstStyle/>
                    <a:p>
                      <a:pPr algn="ctr"/>
                      <a:r>
                        <a:rPr lang="es-ES" sz="16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/>
                        <a:t>Cubrir el déficit del personal docente con pertinencia académica  de</a:t>
                      </a:r>
                      <a:r>
                        <a:rPr lang="es-ES" sz="1600" baseline="0"/>
                        <a:t> institutos técnicos tecnológicos </a:t>
                      </a:r>
                      <a:endParaRPr lang="es-E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/>
                        <a:t>Gestionar 7</a:t>
                      </a:r>
                      <a:r>
                        <a:rPr lang="es-ES" sz="1600" baseline="0"/>
                        <a:t>  </a:t>
                      </a:r>
                      <a:r>
                        <a:rPr lang="es-ES" sz="1600"/>
                        <a:t>ítem de nueva creación y realizar reordenamiento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60059">
                <a:tc>
                  <a:txBody>
                    <a:bodyPr/>
                    <a:lstStyle/>
                    <a:p>
                      <a:pPr algn="ctr"/>
                      <a:r>
                        <a:rPr lang="es-ES" sz="16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/>
                        <a:t>Cubrir el déficit del personal docente con pertinencia académica  de</a:t>
                      </a:r>
                      <a:r>
                        <a:rPr lang="es-ES" sz="1600" baseline="0"/>
                        <a:t> institutos Artísticos </a:t>
                      </a:r>
                      <a:endParaRPr lang="es-E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/>
                        <a:t>Gestionar 2</a:t>
                      </a:r>
                      <a:r>
                        <a:rPr lang="es-ES" sz="1600" baseline="0"/>
                        <a:t>  </a:t>
                      </a:r>
                      <a:r>
                        <a:rPr lang="es-ES" sz="1600"/>
                        <a:t>ítem de nueva creación</a:t>
                      </a:r>
                    </a:p>
                    <a:p>
                      <a:endParaRPr lang="es-ES" sz="16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1" name="CuadroTexto 32">
            <a:extLst>
              <a:ext uri="{FF2B5EF4-FFF2-40B4-BE49-F238E27FC236}">
                <a16:creationId xmlns="" xmlns:a16="http://schemas.microsoft.com/office/drawing/2014/main" id="{833FBB5F-F6E5-6703-6DCD-C66E199506EE}"/>
              </a:ext>
            </a:extLst>
          </p:cNvPr>
          <p:cNvSpPr txBox="1"/>
          <p:nvPr/>
        </p:nvSpPr>
        <p:spPr>
          <a:xfrm>
            <a:off x="5097653" y="1150115"/>
            <a:ext cx="21635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BO" sz="2200" b="1">
                <a:solidFill>
                  <a:schemeClr val="accent1">
                    <a:lumMod val="50000"/>
                  </a:schemeClr>
                </a:solidFill>
              </a:rPr>
              <a:t>ITEM DOCENTES</a:t>
            </a:r>
          </a:p>
        </p:txBody>
      </p:sp>
      <p:grpSp>
        <p:nvGrpSpPr>
          <p:cNvPr id="20" name="Grupo 19"/>
          <p:cNvGrpSpPr/>
          <p:nvPr/>
        </p:nvGrpSpPr>
        <p:grpSpPr>
          <a:xfrm>
            <a:off x="5781" y="1648025"/>
            <a:ext cx="1871486" cy="4869455"/>
            <a:chOff x="37406" y="2102073"/>
            <a:chExt cx="1893692" cy="4213397"/>
          </a:xfrm>
        </p:grpSpPr>
        <p:grpSp>
          <p:nvGrpSpPr>
            <p:cNvPr id="21" name="Grupo 20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23" name="Grupo 22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25" name="Forma libre 24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26" name="CuadroTexto 25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95860"/>
                  <a:ext cx="1529505" cy="7323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4.3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el acceso igualitario de todos los hombres y las mujeres a una formación técnica, profesional y superior de calidad, incluida la enseñanza universitaria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7" name="Conector recto 26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Conector recto 27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CuadroTexto 28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463698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0" name="Conector recto 29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CuadroTexto 30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615942"/>
                  <a:ext cx="1529505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2" name="Conector recto 31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CuadroTexto 23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32775"/>
                <a:ext cx="1529505" cy="545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5.1.1.1 AEI1 Ampliar la cobertura educativa del Sistema Educativo Plurinacional en el Beni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2" name="Conector recto 21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4089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n 32">
            <a:extLst>
              <a:ext uri="{FF2B5EF4-FFF2-40B4-BE49-F238E27FC236}">
                <a16:creationId xmlns="" xmlns:a16="http://schemas.microsoft.com/office/drawing/2014/main" id="{776C6278-083C-CC46-AEA3-64E86D1B3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9658" cy="6858000"/>
          </a:xfrm>
          <a:prstGeom prst="rect">
            <a:avLst/>
          </a:prstGeom>
        </p:spPr>
      </p:pic>
      <p:sp>
        <p:nvSpPr>
          <p:cNvPr id="58" name="CuadroTexto 32">
            <a:extLst>
              <a:ext uri="{FF2B5EF4-FFF2-40B4-BE49-F238E27FC236}">
                <a16:creationId xmlns="" xmlns:a16="http://schemas.microsoft.com/office/drawing/2014/main" id="{3574669A-001B-9D41-9815-AEC48FB00C02}"/>
              </a:ext>
            </a:extLst>
          </p:cNvPr>
          <p:cNvSpPr txBox="1"/>
          <p:nvPr/>
        </p:nvSpPr>
        <p:spPr>
          <a:xfrm>
            <a:off x="1478678" y="2264386"/>
            <a:ext cx="1741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BO" sz="2000" b="1">
              <a:solidFill>
                <a:schemeClr val="bg1"/>
              </a:solidFill>
            </a:endParaRPr>
          </a:p>
        </p:txBody>
      </p:sp>
      <p:sp>
        <p:nvSpPr>
          <p:cNvPr id="59" name="CuadroTexto 32">
            <a:extLst>
              <a:ext uri="{FF2B5EF4-FFF2-40B4-BE49-F238E27FC236}">
                <a16:creationId xmlns="" xmlns:a16="http://schemas.microsoft.com/office/drawing/2014/main" id="{3574669A-001B-9D41-9815-AEC48FB00C02}"/>
              </a:ext>
            </a:extLst>
          </p:cNvPr>
          <p:cNvSpPr txBox="1"/>
          <p:nvPr/>
        </p:nvSpPr>
        <p:spPr>
          <a:xfrm>
            <a:off x="1631078" y="2416786"/>
            <a:ext cx="1741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BO" sz="2000" b="1">
              <a:solidFill>
                <a:schemeClr val="bg1"/>
              </a:solidFill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305833"/>
              </p:ext>
            </p:extLst>
          </p:nvPr>
        </p:nvGraphicFramePr>
        <p:xfrm>
          <a:off x="2674959" y="2468156"/>
          <a:ext cx="8115884" cy="3848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25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38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2317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2317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2317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99924">
                <a:tc>
                  <a:txBody>
                    <a:bodyPr/>
                    <a:lstStyle/>
                    <a:p>
                      <a:r>
                        <a:rPr lang="es-ES" sz="2000"/>
                        <a:t>Nº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/>
                        <a:t>INDICADOR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/>
                        <a:t>LINEA BASE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/>
                        <a:t>META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/>
                        <a:t>ACCIONES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45577">
                <a:tc>
                  <a:txBody>
                    <a:bodyPr/>
                    <a:lstStyle/>
                    <a:p>
                      <a:r>
                        <a:rPr lang="es-ES" sz="2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Porcentaje de docentes pertinentes en Institutos Técnico Tecnológicos (a la carrera)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/>
                        <a:t>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/>
                        <a:t>Nuevo personal pertinente a la carrera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28616">
                <a:tc>
                  <a:txBody>
                    <a:bodyPr/>
                    <a:lstStyle/>
                    <a:p>
                      <a:r>
                        <a:rPr lang="es-ES" sz="2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Porcentaje de docentes pertinentes en Institutos Artísticos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/>
                        <a:t>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/>
                        <a:t>Nuevo personal pertinente a la carrera </a:t>
                      </a:r>
                    </a:p>
                    <a:p>
                      <a:endParaRPr lang="es-ES" sz="20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1" name="CuadroTexto 32">
            <a:extLst>
              <a:ext uri="{FF2B5EF4-FFF2-40B4-BE49-F238E27FC236}">
                <a16:creationId xmlns="" xmlns:a16="http://schemas.microsoft.com/office/drawing/2014/main" id="{833FBB5F-F6E5-6703-6DCD-C66E199506EE}"/>
              </a:ext>
            </a:extLst>
          </p:cNvPr>
          <p:cNvSpPr txBox="1"/>
          <p:nvPr/>
        </p:nvSpPr>
        <p:spPr>
          <a:xfrm>
            <a:off x="5245397" y="1662733"/>
            <a:ext cx="32692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BO" sz="2200" b="1">
                <a:solidFill>
                  <a:schemeClr val="accent1">
                    <a:lumMod val="50000"/>
                  </a:schemeClr>
                </a:solidFill>
              </a:rPr>
              <a:t>PERTINENCIA  DOCENTES</a:t>
            </a:r>
          </a:p>
        </p:txBody>
      </p:sp>
      <p:grpSp>
        <p:nvGrpSpPr>
          <p:cNvPr id="20" name="Grupo 19"/>
          <p:cNvGrpSpPr/>
          <p:nvPr/>
        </p:nvGrpSpPr>
        <p:grpSpPr>
          <a:xfrm>
            <a:off x="44" y="1776835"/>
            <a:ext cx="1871486" cy="4869455"/>
            <a:chOff x="37406" y="2102073"/>
            <a:chExt cx="1893692" cy="4213397"/>
          </a:xfrm>
        </p:grpSpPr>
        <p:grpSp>
          <p:nvGrpSpPr>
            <p:cNvPr id="21" name="Grupo 20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23" name="Grupo 22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25" name="Forma libre 24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26" name="CuadroTexto 25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95860"/>
                  <a:ext cx="1529505" cy="7323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4.3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el acceso igualitario de todos los hombres y las mujeres a una formación técnica, profesional y superior de calidad, incluida la enseñanza universitaria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7" name="Conector recto 26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Conector recto 27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CuadroTexto 28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463698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0" name="Conector recto 29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CuadroTexto 30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615942"/>
                  <a:ext cx="1529505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2" name="Conector recto 31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CuadroTexto 23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32775"/>
                <a:ext cx="1529505" cy="423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5.1.3 AS2.1 Mejorar la gestión pedagógica e institucional de la DDE - Beni.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2" name="Conector recto 21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624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uadroTexto 32">
            <a:extLst>
              <a:ext uri="{FF2B5EF4-FFF2-40B4-BE49-F238E27FC236}">
                <a16:creationId xmlns="" xmlns:a16="http://schemas.microsoft.com/office/drawing/2014/main" id="{3574669A-001B-9D41-9815-AEC48FB00C02}"/>
              </a:ext>
            </a:extLst>
          </p:cNvPr>
          <p:cNvSpPr txBox="1"/>
          <p:nvPr/>
        </p:nvSpPr>
        <p:spPr>
          <a:xfrm>
            <a:off x="1478678" y="2264386"/>
            <a:ext cx="1741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BO" sz="2000" b="1">
              <a:solidFill>
                <a:schemeClr val="bg1"/>
              </a:solidFill>
            </a:endParaRPr>
          </a:p>
        </p:txBody>
      </p:sp>
      <p:sp>
        <p:nvSpPr>
          <p:cNvPr id="59" name="CuadroTexto 32">
            <a:extLst>
              <a:ext uri="{FF2B5EF4-FFF2-40B4-BE49-F238E27FC236}">
                <a16:creationId xmlns="" xmlns:a16="http://schemas.microsoft.com/office/drawing/2014/main" id="{3574669A-001B-9D41-9815-AEC48FB00C02}"/>
              </a:ext>
            </a:extLst>
          </p:cNvPr>
          <p:cNvSpPr txBox="1"/>
          <p:nvPr/>
        </p:nvSpPr>
        <p:spPr>
          <a:xfrm>
            <a:off x="1631078" y="2416786"/>
            <a:ext cx="1741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BO" sz="2000" b="1">
              <a:solidFill>
                <a:schemeClr val="bg1"/>
              </a:solidFill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934127"/>
              </p:ext>
            </p:extLst>
          </p:nvPr>
        </p:nvGraphicFramePr>
        <p:xfrm>
          <a:off x="3219754" y="2816896"/>
          <a:ext cx="7753735" cy="1858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8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736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5074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5074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5074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29521">
                <a:tc>
                  <a:txBody>
                    <a:bodyPr/>
                    <a:lstStyle/>
                    <a:p>
                      <a:r>
                        <a:rPr lang="es-ES" sz="2000"/>
                        <a:t>Nº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/>
                        <a:t>INDICADOR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/>
                        <a:t>LINEA BASE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/>
                        <a:t>META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/>
                        <a:t>ACCIONES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20289">
                <a:tc>
                  <a:txBody>
                    <a:bodyPr/>
                    <a:lstStyle/>
                    <a:p>
                      <a:pPr algn="ctr"/>
                      <a:r>
                        <a:rPr lang="es-ES" sz="2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Porcentaje de docentes con formación post-gradual en Institutos Técnico Tecnológicos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latin typeface="+mn-lt"/>
                        </a:rPr>
                        <a:t>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latin typeface="+mn-lt"/>
                        </a:rPr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Promoción de formación post gradual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1" name="CuadroTexto 32">
            <a:extLst>
              <a:ext uri="{FF2B5EF4-FFF2-40B4-BE49-F238E27FC236}">
                <a16:creationId xmlns="" xmlns:a16="http://schemas.microsoft.com/office/drawing/2014/main" id="{833FBB5F-F6E5-6703-6DCD-C66E199506EE}"/>
              </a:ext>
            </a:extLst>
          </p:cNvPr>
          <p:cNvSpPr txBox="1"/>
          <p:nvPr/>
        </p:nvSpPr>
        <p:spPr>
          <a:xfrm>
            <a:off x="4079631" y="1662733"/>
            <a:ext cx="49812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BO" sz="2200" b="1">
                <a:solidFill>
                  <a:srgbClr val="002060"/>
                </a:solidFill>
              </a:rPr>
              <a:t>FORMACION POSTGRADUAL DOCENTES</a:t>
            </a:r>
          </a:p>
        </p:txBody>
      </p:sp>
      <p:grpSp>
        <p:nvGrpSpPr>
          <p:cNvPr id="20" name="Grupo 19"/>
          <p:cNvGrpSpPr/>
          <p:nvPr/>
        </p:nvGrpSpPr>
        <p:grpSpPr>
          <a:xfrm>
            <a:off x="-1447" y="1632039"/>
            <a:ext cx="1871486" cy="4869455"/>
            <a:chOff x="37406" y="2102073"/>
            <a:chExt cx="1893692" cy="4213397"/>
          </a:xfrm>
        </p:grpSpPr>
        <p:grpSp>
          <p:nvGrpSpPr>
            <p:cNvPr id="21" name="Grupo 20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23" name="Grupo 22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25" name="Forma libre 24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26" name="CuadroTexto 25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95860"/>
                  <a:ext cx="1529505" cy="7323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4.3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el acceso igualitario de todos los hombres y las mujeres a una formación técnica, profesional y superior de calidad, incluida la enseñanza universitaria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7" name="Conector recto 26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Conector recto 27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CuadroTexto 28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463698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0" name="Conector recto 29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CuadroTexto 30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615942"/>
                  <a:ext cx="1529505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2" name="Conector recto 31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CuadroTexto 23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32775"/>
                <a:ext cx="1529505" cy="423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5.1.3 AS2.1 Mejorar la gestión pedagógica e institucional de la DDE - Beni.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2" name="Conector recto 21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888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n 32">
            <a:extLst>
              <a:ext uri="{FF2B5EF4-FFF2-40B4-BE49-F238E27FC236}">
                <a16:creationId xmlns="" xmlns:a16="http://schemas.microsoft.com/office/drawing/2014/main" id="{776C6278-083C-CC46-AEA3-64E86D1B3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5315"/>
            <a:ext cx="12199658" cy="6858000"/>
          </a:xfrm>
          <a:prstGeom prst="rect">
            <a:avLst/>
          </a:prstGeom>
        </p:spPr>
      </p:pic>
      <p:sp>
        <p:nvSpPr>
          <p:cNvPr id="58" name="CuadroTexto 32">
            <a:extLst>
              <a:ext uri="{FF2B5EF4-FFF2-40B4-BE49-F238E27FC236}">
                <a16:creationId xmlns="" xmlns:a16="http://schemas.microsoft.com/office/drawing/2014/main" id="{3574669A-001B-9D41-9815-AEC48FB00C02}"/>
              </a:ext>
            </a:extLst>
          </p:cNvPr>
          <p:cNvSpPr txBox="1"/>
          <p:nvPr/>
        </p:nvSpPr>
        <p:spPr>
          <a:xfrm>
            <a:off x="1478678" y="2264386"/>
            <a:ext cx="1741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BO" sz="2000" b="1">
              <a:solidFill>
                <a:schemeClr val="bg1"/>
              </a:solidFill>
            </a:endParaRPr>
          </a:p>
        </p:txBody>
      </p:sp>
      <p:sp>
        <p:nvSpPr>
          <p:cNvPr id="59" name="CuadroTexto 32">
            <a:extLst>
              <a:ext uri="{FF2B5EF4-FFF2-40B4-BE49-F238E27FC236}">
                <a16:creationId xmlns="" xmlns:a16="http://schemas.microsoft.com/office/drawing/2014/main" id="{3574669A-001B-9D41-9815-AEC48FB00C02}"/>
              </a:ext>
            </a:extLst>
          </p:cNvPr>
          <p:cNvSpPr txBox="1"/>
          <p:nvPr/>
        </p:nvSpPr>
        <p:spPr>
          <a:xfrm>
            <a:off x="1631078" y="2416786"/>
            <a:ext cx="1741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BO" sz="2000" b="1">
              <a:solidFill>
                <a:schemeClr val="bg1"/>
              </a:solidFill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200145"/>
              </p:ext>
            </p:extLst>
          </p:nvPr>
        </p:nvGraphicFramePr>
        <p:xfrm>
          <a:off x="3003365" y="2604794"/>
          <a:ext cx="8086665" cy="26571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5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075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062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6378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65854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36363">
                <a:tc>
                  <a:txBody>
                    <a:bodyPr/>
                    <a:lstStyle/>
                    <a:p>
                      <a:r>
                        <a:rPr lang="es-ES" sz="1800"/>
                        <a:t>Nº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INDICADOR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/>
                        <a:t>LINEA 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META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ACCIONES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88339"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Porcentaje de egresados en Institutos Técnico Tecnológicos y artísticos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Trabajo de seguimiento, orientación y asesoría para prevenir la baja tasa de egresados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68945"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Porcentaje de egresados de formación medio-superior en IFAS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Seguimiento, asesoramiento y diagnostico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1" name="CuadroTexto 32">
            <a:extLst>
              <a:ext uri="{FF2B5EF4-FFF2-40B4-BE49-F238E27FC236}">
                <a16:creationId xmlns="" xmlns:a16="http://schemas.microsoft.com/office/drawing/2014/main" id="{833FBB5F-F6E5-6703-6DCD-C66E199506EE}"/>
              </a:ext>
            </a:extLst>
          </p:cNvPr>
          <p:cNvSpPr txBox="1"/>
          <p:nvPr/>
        </p:nvSpPr>
        <p:spPr>
          <a:xfrm>
            <a:off x="3003365" y="1662733"/>
            <a:ext cx="6515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ctr"/>
            <a:r>
              <a:rPr lang="es-ES" sz="2000" b="1">
                <a:solidFill>
                  <a:schemeClr val="accent1">
                    <a:lumMod val="50000"/>
                  </a:schemeClr>
                </a:solidFill>
                <a:latin typeface="Arial"/>
              </a:rPr>
              <a:t>TASA DE EGRESO EN RELACIÓN A LA CANTIDAD       QUE INICIAN EN CADA CARRERA</a:t>
            </a:r>
          </a:p>
        </p:txBody>
      </p:sp>
      <p:grpSp>
        <p:nvGrpSpPr>
          <p:cNvPr id="20" name="Grupo 19"/>
          <p:cNvGrpSpPr/>
          <p:nvPr/>
        </p:nvGrpSpPr>
        <p:grpSpPr>
          <a:xfrm>
            <a:off x="4076" y="1676363"/>
            <a:ext cx="1871486" cy="4869455"/>
            <a:chOff x="37406" y="2102073"/>
            <a:chExt cx="1893692" cy="4213397"/>
          </a:xfrm>
        </p:grpSpPr>
        <p:grpSp>
          <p:nvGrpSpPr>
            <p:cNvPr id="21" name="Grupo 20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23" name="Grupo 22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25" name="Forma libre 24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26" name="CuadroTexto 25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95860"/>
                  <a:ext cx="1529505" cy="7323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4.3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el acceso igualitario de todos los hombres y las mujeres a una formación técnica, profesional y superior de calidad, incluida la enseñanza universitaria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7" name="Conector recto 26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Conector recto 27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CuadroTexto 28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463698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0" name="Conector recto 29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CuadroTexto 30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615942"/>
                  <a:ext cx="1529505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2" name="Conector recto 31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CuadroTexto 23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32775"/>
                <a:ext cx="1529505" cy="545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5.1.1.1 AEI1 Ampliar la cobertura educativa del Sistema Educativo Plurinacional en el Beni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2" name="Conector recto 21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0766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7791678-124D-9EE3-3A13-8F1732123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="" xmlns:a16="http://schemas.microsoft.com/office/drawing/2014/main" id="{8DF53611-D09C-D6A8-BAC7-BB708011C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9658" cy="7151914"/>
          </a:xfrm>
          <a:prstGeom prst="rect">
            <a:avLst/>
          </a:prstGeom>
        </p:spPr>
      </p:pic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val="1458728849"/>
              </p:ext>
            </p:extLst>
          </p:nvPr>
        </p:nvGraphicFramePr>
        <p:xfrm>
          <a:off x="2586767" y="1807141"/>
          <a:ext cx="8925637" cy="3977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adroTexto 32">
            <a:extLst>
              <a:ext uri="{FF2B5EF4-FFF2-40B4-BE49-F238E27FC236}">
                <a16:creationId xmlns="" xmlns:a16="http://schemas.microsoft.com/office/drawing/2014/main" id="{833FBB5F-F6E5-6703-6DCD-C66E199506EE}"/>
              </a:ext>
            </a:extLst>
          </p:cNvPr>
          <p:cNvSpPr txBox="1"/>
          <p:nvPr/>
        </p:nvSpPr>
        <p:spPr>
          <a:xfrm>
            <a:off x="4758399" y="1095722"/>
            <a:ext cx="6515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ctr"/>
            <a:r>
              <a:rPr lang="es-ES" sz="2200" b="1">
                <a:solidFill>
                  <a:srgbClr val="002060"/>
                </a:solidFill>
              </a:rPr>
              <a:t>858 TÍTULOS PROFESIONALES GESTIÓN 2024</a:t>
            </a:r>
          </a:p>
        </p:txBody>
      </p:sp>
      <p:grpSp>
        <p:nvGrpSpPr>
          <p:cNvPr id="16" name="Grupo 15"/>
          <p:cNvGrpSpPr/>
          <p:nvPr/>
        </p:nvGrpSpPr>
        <p:grpSpPr>
          <a:xfrm>
            <a:off x="-1" y="1863780"/>
            <a:ext cx="2067951" cy="4869455"/>
            <a:chOff x="37406" y="2102073"/>
            <a:chExt cx="1893692" cy="4213397"/>
          </a:xfrm>
        </p:grpSpPr>
        <p:grpSp>
          <p:nvGrpSpPr>
            <p:cNvPr id="17" name="Grupo 16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19" name="Grupo 18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21" name="Forma libre 20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23" name="CuadroTexto 22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95860"/>
                  <a:ext cx="1529505" cy="7323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(Meta) 4.3 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 aquí a 2030, asegurar el acceso igualitario de todos los hombres y las mujeres a una formación técnica, profesional y superior de calidad, incluida la enseñanza universitaria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4" name="Conector recto 23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Conector recto 24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334584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CuadroTexto 25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463698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7" name="Conector recto 26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517879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CuadroTexto 27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615942"/>
                  <a:ext cx="1529505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5.1.1 Se ha promovido el acceso, permanencia y conclusión de los estudiantes en el Sistema Educativo Plurinacional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9" name="Conector recto 28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CuadroTexto 19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32775"/>
                <a:ext cx="1529505" cy="545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5.1.1.1 AEI1 Ampliar la cobertura educativa del Sistema Educativo Plurinacional en el Beni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8" name="Conector recto 17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05155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Rectángulo"/>
          <p:cNvSpPr/>
          <p:nvPr/>
        </p:nvSpPr>
        <p:spPr>
          <a:xfrm>
            <a:off x="2307770" y="6256398"/>
            <a:ext cx="9483633" cy="3385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es-ES" sz="1600" b="1">
                <a:solidFill>
                  <a:srgbClr val="000000"/>
                </a:solidFill>
              </a:rPr>
              <a:t>PROYECCIÓN DE 1.000 TÍTULOS DE INSTITUTOS TÉCNICOS TECNOLÓGICOS GESTIÓN 2025</a:t>
            </a:r>
          </a:p>
        </p:txBody>
      </p:sp>
    </p:spTree>
    <p:extLst>
      <p:ext uri="{BB962C8B-B14F-4D97-AF65-F5344CB8AC3E}">
        <p14:creationId xmlns:p14="http://schemas.microsoft.com/office/powerpoint/2010/main" val="263668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9B9A9DBC-C393-FD4E-9CD2-54FE498A82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1"/>
            <a:ext cx="12199656" cy="6857998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0527CAE9-3348-4B4B-B49C-D75F8B4657DF}"/>
              </a:ext>
            </a:extLst>
          </p:cNvPr>
          <p:cNvSpPr txBox="1"/>
          <p:nvPr/>
        </p:nvSpPr>
        <p:spPr>
          <a:xfrm>
            <a:off x="1569493" y="2504815"/>
            <a:ext cx="7341944" cy="1909548"/>
          </a:xfrm>
          <a:prstGeom prst="rect">
            <a:avLst/>
          </a:prstGeom>
          <a:noFill/>
        </p:spPr>
        <p:txBody>
          <a:bodyPr wrap="square" bIns="108000" rtlCol="0">
            <a:spAutoFit/>
          </a:bodyPr>
          <a:lstStyle/>
          <a:p>
            <a:pPr algn="ctr"/>
            <a:r>
              <a:rPr lang="es-BO" sz="5000" b="1">
                <a:solidFill>
                  <a:schemeClr val="accent1">
                    <a:lumMod val="50000"/>
                  </a:schemeClr>
                </a:solidFill>
              </a:rPr>
              <a:t>UNIDAD DE ASUNTOS JURÍDICOS </a:t>
            </a:r>
          </a:p>
          <a:p>
            <a:pPr algn="ctr"/>
            <a:r>
              <a:rPr lang="es-BO" sz="1400">
                <a:solidFill>
                  <a:schemeClr val="accent5">
                    <a:lumMod val="75000"/>
                  </a:schemeClr>
                </a:solidFill>
              </a:rPr>
              <a:t>Dirección Departamental de Educación del Beni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="" xmlns:a16="http://schemas.microsoft.com/office/drawing/2014/main" id="{E9A86274-DE61-614F-AC48-3998C7A14F48}"/>
              </a:ext>
            </a:extLst>
          </p:cNvPr>
          <p:cNvGrpSpPr/>
          <p:nvPr/>
        </p:nvGrpSpPr>
        <p:grpSpPr>
          <a:xfrm>
            <a:off x="10141860" y="5941034"/>
            <a:ext cx="1643895" cy="572065"/>
            <a:chOff x="10338929" y="296979"/>
            <a:chExt cx="1643895" cy="572065"/>
          </a:xfrm>
        </p:grpSpPr>
        <p:sp>
          <p:nvSpPr>
            <p:cNvPr id="6" name="CuadroTexto 5">
              <a:extLst>
                <a:ext uri="{FF2B5EF4-FFF2-40B4-BE49-F238E27FC236}">
                  <a16:creationId xmlns="" xmlns:a16="http://schemas.microsoft.com/office/drawing/2014/main" id="{90AC63E0-4F04-0D41-89A9-6E8056EFF9D6}"/>
                </a:ext>
              </a:extLst>
            </p:cNvPr>
            <p:cNvSpPr txBox="1"/>
            <p:nvPr/>
          </p:nvSpPr>
          <p:spPr>
            <a:xfrm>
              <a:off x="10915650" y="429322"/>
              <a:ext cx="106717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de Cuentas 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="" xmlns:a16="http://schemas.microsoft.com/office/drawing/2014/main" id="{A8DFD767-2CA8-3540-AC57-F71DD8AC419F}"/>
                </a:ext>
              </a:extLst>
            </p:cNvPr>
            <p:cNvSpPr txBox="1"/>
            <p:nvPr/>
          </p:nvSpPr>
          <p:spPr>
            <a:xfrm>
              <a:off x="10956925" y="592045"/>
              <a:ext cx="1025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200">
                  <a:solidFill>
                    <a:schemeClr val="accent1">
                      <a:lumMod val="50000"/>
                    </a:schemeClr>
                  </a:solidFill>
                </a:rPr>
                <a:t>Inicial 2025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="" xmlns:a16="http://schemas.microsoft.com/office/drawing/2014/main" id="{BD25C2AF-FAC1-1042-B66A-8EB28AF8C4A7}"/>
                </a:ext>
              </a:extLst>
            </p:cNvPr>
            <p:cNvSpPr txBox="1"/>
            <p:nvPr/>
          </p:nvSpPr>
          <p:spPr>
            <a:xfrm>
              <a:off x="10338929" y="296979"/>
              <a:ext cx="16438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Rendición Pública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826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48"/>
          <p:cNvGrpSpPr>
            <a:grpSpLocks noChangeAspect="1"/>
          </p:cNvGrpSpPr>
          <p:nvPr/>
        </p:nvGrpSpPr>
        <p:grpSpPr bwMode="auto">
          <a:xfrm rot="5400000">
            <a:off x="4038310" y="1814819"/>
            <a:ext cx="4576763" cy="4677075"/>
            <a:chOff x="2927" y="1293"/>
            <a:chExt cx="2883" cy="2880"/>
          </a:xfrm>
        </p:grpSpPr>
        <p:sp>
          <p:nvSpPr>
            <p:cNvPr id="82" name="Freeform 52"/>
            <p:cNvSpPr>
              <a:spLocks/>
            </p:cNvSpPr>
            <p:nvPr/>
          </p:nvSpPr>
          <p:spPr bwMode="auto">
            <a:xfrm>
              <a:off x="4403" y="1295"/>
              <a:ext cx="977" cy="898"/>
            </a:xfrm>
            <a:custGeom>
              <a:avLst/>
              <a:gdLst>
                <a:gd name="T0" fmla="*/ 1621 w 1621"/>
                <a:gd name="T1" fmla="*/ 685 h 1490"/>
                <a:gd name="T2" fmla="*/ 1621 w 1621"/>
                <a:gd name="T3" fmla="*/ 685 h 1490"/>
                <a:gd name="T4" fmla="*/ 1620 w 1621"/>
                <a:gd name="T5" fmla="*/ 687 h 1490"/>
                <a:gd name="T6" fmla="*/ 816 w 1621"/>
                <a:gd name="T7" fmla="*/ 1490 h 1490"/>
                <a:gd name="T8" fmla="*/ 0 w 1621"/>
                <a:gd name="T9" fmla="*/ 1140 h 1490"/>
                <a:gd name="T10" fmla="*/ 0 w 1621"/>
                <a:gd name="T11" fmla="*/ 0 h 1490"/>
                <a:gd name="T12" fmla="*/ 1621 w 1621"/>
                <a:gd name="T13" fmla="*/ 685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1" h="1490">
                  <a:moveTo>
                    <a:pt x="1621" y="685"/>
                  </a:moveTo>
                  <a:lnTo>
                    <a:pt x="1621" y="685"/>
                  </a:lnTo>
                  <a:lnTo>
                    <a:pt x="1620" y="687"/>
                  </a:lnTo>
                  <a:lnTo>
                    <a:pt x="816" y="1490"/>
                  </a:lnTo>
                  <a:cubicBezTo>
                    <a:pt x="603" y="1284"/>
                    <a:pt x="316" y="1153"/>
                    <a:pt x="0" y="1140"/>
                  </a:cubicBezTo>
                  <a:lnTo>
                    <a:pt x="0" y="0"/>
                  </a:lnTo>
                  <a:cubicBezTo>
                    <a:pt x="630" y="13"/>
                    <a:pt x="1202" y="272"/>
                    <a:pt x="1621" y="685"/>
                  </a:cubicBezTo>
                  <a:close/>
                </a:path>
              </a:pathLst>
            </a:custGeom>
            <a:solidFill>
              <a:srgbClr val="4294C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8" name="AutoShape 47"/>
            <p:cNvSpPr>
              <a:spLocks noChangeAspect="1" noChangeArrowheads="1" noTextEdit="1"/>
            </p:cNvSpPr>
            <p:nvPr/>
          </p:nvSpPr>
          <p:spPr bwMode="auto">
            <a:xfrm rot="16200000">
              <a:off x="2927" y="1293"/>
              <a:ext cx="2880" cy="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9" name="Freeform 49"/>
            <p:cNvSpPr>
              <a:spLocks/>
            </p:cNvSpPr>
            <p:nvPr/>
          </p:nvSpPr>
          <p:spPr bwMode="auto">
            <a:xfrm>
              <a:off x="3683" y="2049"/>
              <a:ext cx="1377" cy="1378"/>
            </a:xfrm>
            <a:custGeom>
              <a:avLst/>
              <a:gdLst>
                <a:gd name="T0" fmla="*/ 2285 w 2285"/>
                <a:gd name="T1" fmla="*/ 1143 h 2286"/>
                <a:gd name="T2" fmla="*/ 2285 w 2285"/>
                <a:gd name="T3" fmla="*/ 1143 h 2286"/>
                <a:gd name="T4" fmla="*/ 2167 w 2285"/>
                <a:gd name="T5" fmla="*/ 1650 h 2286"/>
                <a:gd name="T6" fmla="*/ 1982 w 2285"/>
                <a:gd name="T7" fmla="*/ 1918 h 2286"/>
                <a:gd name="T8" fmla="*/ 1143 w 2285"/>
                <a:gd name="T9" fmla="*/ 2286 h 2286"/>
                <a:gd name="T10" fmla="*/ 303 w 2285"/>
                <a:gd name="T11" fmla="*/ 1918 h 2286"/>
                <a:gd name="T12" fmla="*/ 118 w 2285"/>
                <a:gd name="T13" fmla="*/ 1650 h 2286"/>
                <a:gd name="T14" fmla="*/ 118 w 2285"/>
                <a:gd name="T15" fmla="*/ 1650 h 2286"/>
                <a:gd name="T16" fmla="*/ 0 w 2285"/>
                <a:gd name="T17" fmla="*/ 1143 h 2286"/>
                <a:gd name="T18" fmla="*/ 1143 w 2285"/>
                <a:gd name="T19" fmla="*/ 0 h 2286"/>
                <a:gd name="T20" fmla="*/ 2285 w 2285"/>
                <a:gd name="T21" fmla="*/ 1143 h 2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5" h="2286">
                  <a:moveTo>
                    <a:pt x="2285" y="1143"/>
                  </a:moveTo>
                  <a:lnTo>
                    <a:pt x="2285" y="1143"/>
                  </a:lnTo>
                  <a:cubicBezTo>
                    <a:pt x="2285" y="1325"/>
                    <a:pt x="2243" y="1497"/>
                    <a:pt x="2167" y="1650"/>
                  </a:cubicBezTo>
                  <a:cubicBezTo>
                    <a:pt x="2119" y="1748"/>
                    <a:pt x="2056" y="1838"/>
                    <a:pt x="1982" y="1918"/>
                  </a:cubicBezTo>
                  <a:cubicBezTo>
                    <a:pt x="1774" y="2144"/>
                    <a:pt x="1475" y="2286"/>
                    <a:pt x="1143" y="2286"/>
                  </a:cubicBezTo>
                  <a:cubicBezTo>
                    <a:pt x="811" y="2286"/>
                    <a:pt x="512" y="2144"/>
                    <a:pt x="303" y="1918"/>
                  </a:cubicBezTo>
                  <a:cubicBezTo>
                    <a:pt x="229" y="1838"/>
                    <a:pt x="167" y="1748"/>
                    <a:pt x="118" y="1650"/>
                  </a:cubicBezTo>
                  <a:lnTo>
                    <a:pt x="118" y="1650"/>
                  </a:lnTo>
                  <a:cubicBezTo>
                    <a:pt x="43" y="1497"/>
                    <a:pt x="0" y="1325"/>
                    <a:pt x="0" y="1143"/>
                  </a:cubicBezTo>
                  <a:cubicBezTo>
                    <a:pt x="0" y="512"/>
                    <a:pt x="512" y="0"/>
                    <a:pt x="1143" y="0"/>
                  </a:cubicBezTo>
                  <a:cubicBezTo>
                    <a:pt x="1774" y="0"/>
                    <a:pt x="2285" y="512"/>
                    <a:pt x="2285" y="1143"/>
                  </a:cubicBezTo>
                  <a:close/>
                </a:path>
              </a:pathLst>
            </a:custGeom>
            <a:solidFill>
              <a:srgbClr val="BFEB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0" name="Freeform 50"/>
            <p:cNvSpPr>
              <a:spLocks/>
            </p:cNvSpPr>
            <p:nvPr/>
          </p:nvSpPr>
          <p:spPr bwMode="auto">
            <a:xfrm>
              <a:off x="3365" y="1295"/>
              <a:ext cx="976" cy="898"/>
            </a:xfrm>
            <a:custGeom>
              <a:avLst/>
              <a:gdLst>
                <a:gd name="T0" fmla="*/ 1621 w 1621"/>
                <a:gd name="T1" fmla="*/ 1140 h 1490"/>
                <a:gd name="T2" fmla="*/ 1621 w 1621"/>
                <a:gd name="T3" fmla="*/ 1140 h 1490"/>
                <a:gd name="T4" fmla="*/ 1621 w 1621"/>
                <a:gd name="T5" fmla="*/ 0 h 1490"/>
                <a:gd name="T6" fmla="*/ 0 w 1621"/>
                <a:gd name="T7" fmla="*/ 685 h 1490"/>
                <a:gd name="T8" fmla="*/ 805 w 1621"/>
                <a:gd name="T9" fmla="*/ 1490 h 1490"/>
                <a:gd name="T10" fmla="*/ 1621 w 1621"/>
                <a:gd name="T11" fmla="*/ 1140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1" h="1490">
                  <a:moveTo>
                    <a:pt x="1621" y="1140"/>
                  </a:moveTo>
                  <a:lnTo>
                    <a:pt x="1621" y="1140"/>
                  </a:lnTo>
                  <a:lnTo>
                    <a:pt x="1621" y="0"/>
                  </a:lnTo>
                  <a:cubicBezTo>
                    <a:pt x="991" y="13"/>
                    <a:pt x="419" y="272"/>
                    <a:pt x="0" y="685"/>
                  </a:cubicBezTo>
                  <a:lnTo>
                    <a:pt x="805" y="1490"/>
                  </a:lnTo>
                  <a:cubicBezTo>
                    <a:pt x="1018" y="1284"/>
                    <a:pt x="1305" y="1153"/>
                    <a:pt x="1621" y="114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1" name="Freeform 51"/>
            <p:cNvSpPr>
              <a:spLocks/>
            </p:cNvSpPr>
            <p:nvPr/>
          </p:nvSpPr>
          <p:spPr bwMode="auto">
            <a:xfrm>
              <a:off x="4937" y="1752"/>
              <a:ext cx="873" cy="951"/>
            </a:xfrm>
            <a:custGeom>
              <a:avLst/>
              <a:gdLst>
                <a:gd name="T0" fmla="*/ 0 w 1449"/>
                <a:gd name="T1" fmla="*/ 806 h 1577"/>
                <a:gd name="T2" fmla="*/ 0 w 1449"/>
                <a:gd name="T3" fmla="*/ 806 h 1577"/>
                <a:gd name="T4" fmla="*/ 309 w 1449"/>
                <a:gd name="T5" fmla="*/ 1577 h 1577"/>
                <a:gd name="T6" fmla="*/ 1449 w 1449"/>
                <a:gd name="T7" fmla="*/ 1577 h 1577"/>
                <a:gd name="T8" fmla="*/ 806 w 1449"/>
                <a:gd name="T9" fmla="*/ 0 h 1577"/>
                <a:gd name="T10" fmla="*/ 0 w 1449"/>
                <a:gd name="T11" fmla="*/ 806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9" h="1577">
                  <a:moveTo>
                    <a:pt x="0" y="806"/>
                  </a:moveTo>
                  <a:lnTo>
                    <a:pt x="0" y="806"/>
                  </a:lnTo>
                  <a:cubicBezTo>
                    <a:pt x="182" y="1014"/>
                    <a:pt x="297" y="1282"/>
                    <a:pt x="309" y="1577"/>
                  </a:cubicBezTo>
                  <a:lnTo>
                    <a:pt x="1449" y="1577"/>
                  </a:lnTo>
                  <a:cubicBezTo>
                    <a:pt x="1436" y="968"/>
                    <a:pt x="1194" y="415"/>
                    <a:pt x="806" y="0"/>
                  </a:cubicBezTo>
                  <a:lnTo>
                    <a:pt x="0" y="806"/>
                  </a:lnTo>
                  <a:close/>
                </a:path>
              </a:pathLst>
            </a:custGeom>
            <a:solidFill>
              <a:srgbClr val="22254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7" name="Freeform 57"/>
            <p:cNvSpPr>
              <a:spLocks/>
            </p:cNvSpPr>
            <p:nvPr/>
          </p:nvSpPr>
          <p:spPr bwMode="auto">
            <a:xfrm>
              <a:off x="2942" y="1752"/>
              <a:ext cx="873" cy="951"/>
            </a:xfrm>
            <a:custGeom>
              <a:avLst/>
              <a:gdLst>
                <a:gd name="T0" fmla="*/ 1449 w 1449"/>
                <a:gd name="T1" fmla="*/ 806 h 1577"/>
                <a:gd name="T2" fmla="*/ 1449 w 1449"/>
                <a:gd name="T3" fmla="*/ 806 h 1577"/>
                <a:gd name="T4" fmla="*/ 643 w 1449"/>
                <a:gd name="T5" fmla="*/ 0 h 1577"/>
                <a:gd name="T6" fmla="*/ 0 w 1449"/>
                <a:gd name="T7" fmla="*/ 1577 h 1577"/>
                <a:gd name="T8" fmla="*/ 1140 w 1449"/>
                <a:gd name="T9" fmla="*/ 1577 h 1577"/>
                <a:gd name="T10" fmla="*/ 1449 w 1449"/>
                <a:gd name="T11" fmla="*/ 806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9" h="1577">
                  <a:moveTo>
                    <a:pt x="1449" y="806"/>
                  </a:moveTo>
                  <a:lnTo>
                    <a:pt x="1449" y="806"/>
                  </a:lnTo>
                  <a:lnTo>
                    <a:pt x="643" y="0"/>
                  </a:lnTo>
                  <a:cubicBezTo>
                    <a:pt x="255" y="415"/>
                    <a:pt x="13" y="968"/>
                    <a:pt x="0" y="1577"/>
                  </a:cubicBezTo>
                  <a:lnTo>
                    <a:pt x="1140" y="1577"/>
                  </a:lnTo>
                  <a:cubicBezTo>
                    <a:pt x="1152" y="1282"/>
                    <a:pt x="1267" y="1014"/>
                    <a:pt x="1449" y="806"/>
                  </a:cubicBezTo>
                  <a:close/>
                </a:path>
              </a:pathLst>
            </a:custGeom>
            <a:solidFill>
              <a:srgbClr val="4294C2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sp>
        <p:nvSpPr>
          <p:cNvPr id="32" name="CuadroTexto 31">
            <a:extLst>
              <a:ext uri="{FF2B5EF4-FFF2-40B4-BE49-F238E27FC236}">
                <a16:creationId xmlns="" xmlns:a16="http://schemas.microsoft.com/office/drawing/2014/main" id="{8CD9D7B6-BD3D-BF4E-BD31-60E79AB54EB8}"/>
              </a:ext>
            </a:extLst>
          </p:cNvPr>
          <p:cNvSpPr txBox="1"/>
          <p:nvPr/>
        </p:nvSpPr>
        <p:spPr>
          <a:xfrm>
            <a:off x="7464296" y="3168735"/>
            <a:ext cx="1053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TALLERES DE CAPACITACIÓN Y SOCIALIZACIÓN</a:t>
            </a:r>
            <a:endParaRPr lang="es-BO" sz="600">
              <a:solidFill>
                <a:schemeClr val="bg1"/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="" xmlns:a16="http://schemas.microsoft.com/office/drawing/2014/main" id="{FC4AEA71-0F6A-0843-8449-7E7FF345C68E}"/>
              </a:ext>
            </a:extLst>
          </p:cNvPr>
          <p:cNvSpPr txBox="1"/>
          <p:nvPr/>
        </p:nvSpPr>
        <p:spPr>
          <a:xfrm>
            <a:off x="8804895" y="2922513"/>
            <a:ext cx="23559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300" b="1">
                <a:solidFill>
                  <a:schemeClr val="accent1">
                    <a:lumMod val="50000"/>
                  </a:schemeClr>
                </a:solidFill>
              </a:rPr>
              <a:t>Talleres de socialización de normativa legal  realizados. (5)</a:t>
            </a:r>
            <a:endParaRPr lang="es-BO" sz="1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="" xmlns:a16="http://schemas.microsoft.com/office/drawing/2014/main" id="{C155C73C-5328-E64C-93E9-710857D29A56}"/>
              </a:ext>
            </a:extLst>
          </p:cNvPr>
          <p:cNvSpPr txBox="1"/>
          <p:nvPr/>
        </p:nvSpPr>
        <p:spPr>
          <a:xfrm>
            <a:off x="7437498" y="4455172"/>
            <a:ext cx="12212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000">
                <a:solidFill>
                  <a:schemeClr val="bg1"/>
                </a:solidFill>
              </a:rPr>
              <a:t>ELABORACIÓN DE RESOLUCIONES ADMINISTRATIVAS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C58F69C4-80E3-254D-BE05-E9F148105A19}"/>
              </a:ext>
            </a:extLst>
          </p:cNvPr>
          <p:cNvSpPr txBox="1"/>
          <p:nvPr/>
        </p:nvSpPr>
        <p:spPr>
          <a:xfrm>
            <a:off x="9875452" y="4266817"/>
            <a:ext cx="108125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000" b="1">
                <a:solidFill>
                  <a:schemeClr val="bg1"/>
                </a:solidFill>
              </a:rPr>
              <a:t>TÍTULO CUATRO</a:t>
            </a:r>
          </a:p>
          <a:p>
            <a:pPr algn="ctr"/>
            <a:r>
              <a:rPr lang="es-BO" sz="600">
                <a:solidFill>
                  <a:schemeClr val="bg1"/>
                </a:solidFill>
              </a:rPr>
              <a:t>Xxxxxxaarfv acobfouafygoayfgaoier</a:t>
            </a:r>
          </a:p>
          <a:p>
            <a:pPr algn="ctr"/>
            <a:r>
              <a:rPr lang="es-BO" sz="600">
                <a:solidFill>
                  <a:schemeClr val="bg1"/>
                </a:solidFill>
              </a:rPr>
              <a:t>Gabirgalrgfaigligulifdugb zxfvzvz. Sf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="" xmlns:a16="http://schemas.microsoft.com/office/drawing/2014/main" id="{25D1B81E-4030-0C43-AF5A-1BCE9A5ABC7D}"/>
              </a:ext>
            </a:extLst>
          </p:cNvPr>
          <p:cNvSpPr txBox="1"/>
          <p:nvPr/>
        </p:nvSpPr>
        <p:spPr>
          <a:xfrm>
            <a:off x="6475952" y="5327791"/>
            <a:ext cx="108976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INFORMES DE AUDIENCIAS Y SEGUIMIENTO A  PROCESOS JUDICIALES</a:t>
            </a:r>
            <a:endParaRPr lang="es-BO" sz="600">
              <a:solidFill>
                <a:schemeClr val="bg1"/>
              </a:solidFill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="" xmlns:a16="http://schemas.microsoft.com/office/drawing/2014/main" id="{013D9E63-AD69-0A49-A72D-C9CD563ABC48}"/>
              </a:ext>
            </a:extLst>
          </p:cNvPr>
          <p:cNvSpPr txBox="1"/>
          <p:nvPr/>
        </p:nvSpPr>
        <p:spPr>
          <a:xfrm>
            <a:off x="8804895" y="4444248"/>
            <a:ext cx="235598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BO" sz="1300" b="1">
                <a:solidFill>
                  <a:schemeClr val="accent1">
                    <a:lumMod val="50000"/>
                  </a:schemeClr>
                </a:solidFill>
              </a:rPr>
              <a:t>Resoluciones Administrativas, contratos  e instrumentos jurídicos elaborados. (1.300)</a:t>
            </a:r>
            <a:endParaRPr lang="es-BO" sz="1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="" xmlns:a16="http://schemas.microsoft.com/office/drawing/2014/main" id="{E5E9BAC8-66C0-4442-8FF4-AFC5F3025B9A}"/>
              </a:ext>
            </a:extLst>
          </p:cNvPr>
          <p:cNvSpPr txBox="1"/>
          <p:nvPr/>
        </p:nvSpPr>
        <p:spPr>
          <a:xfrm>
            <a:off x="7751882" y="1046673"/>
            <a:ext cx="258704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300" b="1">
                <a:solidFill>
                  <a:schemeClr val="accent1">
                    <a:lumMod val="50000"/>
                  </a:schemeClr>
                </a:solidFill>
              </a:rPr>
              <a:t>Asesoramiento jurídico a todas las Direcciones Distritales, Subdirecciones y Jefaturas de la DDE – Beni.(12)</a:t>
            </a:r>
            <a:endParaRPr lang="es-BO" sz="1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="" xmlns:a16="http://schemas.microsoft.com/office/drawing/2014/main" id="{A5C14C6B-4D3B-DA4B-835D-351DEB444E6E}"/>
              </a:ext>
            </a:extLst>
          </p:cNvPr>
          <p:cNvSpPr txBox="1"/>
          <p:nvPr/>
        </p:nvSpPr>
        <p:spPr>
          <a:xfrm>
            <a:off x="1927202" y="1192728"/>
            <a:ext cx="40883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200" b="1">
                <a:solidFill>
                  <a:schemeClr val="accent1">
                    <a:lumMod val="50000"/>
                  </a:schemeClr>
                </a:solidFill>
              </a:rPr>
              <a:t>RESULTADOS PROGRAMADOS</a:t>
            </a:r>
            <a:endParaRPr lang="es-ES" sz="2200"/>
          </a:p>
        </p:txBody>
      </p:sp>
      <p:sp>
        <p:nvSpPr>
          <p:cNvPr id="51" name="Rectángulo redondeado 50">
            <a:extLst>
              <a:ext uri="{FF2B5EF4-FFF2-40B4-BE49-F238E27FC236}">
                <a16:creationId xmlns="" xmlns:a16="http://schemas.microsoft.com/office/drawing/2014/main" id="{80C16491-A3FF-0E40-AD9B-58F44ED72FE7}"/>
              </a:ext>
            </a:extLst>
          </p:cNvPr>
          <p:cNvSpPr/>
          <p:nvPr/>
        </p:nvSpPr>
        <p:spPr>
          <a:xfrm>
            <a:off x="2379337" y="5728550"/>
            <a:ext cx="2590105" cy="89255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52" name="CuadroTexto 51">
            <a:extLst>
              <a:ext uri="{FF2B5EF4-FFF2-40B4-BE49-F238E27FC236}">
                <a16:creationId xmlns="" xmlns:a16="http://schemas.microsoft.com/office/drawing/2014/main" id="{B07C387B-A2A0-4045-A65D-47AB3A8ED679}"/>
              </a:ext>
            </a:extLst>
          </p:cNvPr>
          <p:cNvSpPr txBox="1"/>
          <p:nvPr/>
        </p:nvSpPr>
        <p:spPr>
          <a:xfrm>
            <a:off x="2555418" y="5693994"/>
            <a:ext cx="2265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28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34.000bs.</a:t>
            </a:r>
          </a:p>
          <a:p>
            <a:pPr algn="ctr"/>
            <a:r>
              <a:rPr lang="es-BO" sz="12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PRESUPUESTO </a:t>
            </a:r>
          </a:p>
        </p:txBody>
      </p:sp>
      <p:grpSp>
        <p:nvGrpSpPr>
          <p:cNvPr id="53" name="Grupo 52">
            <a:extLst>
              <a:ext uri="{FF2B5EF4-FFF2-40B4-BE49-F238E27FC236}">
                <a16:creationId xmlns="" xmlns:a16="http://schemas.microsoft.com/office/drawing/2014/main" id="{B3B92997-24C2-C04E-8FB9-66EED1EEBE6F}"/>
              </a:ext>
            </a:extLst>
          </p:cNvPr>
          <p:cNvGrpSpPr/>
          <p:nvPr/>
        </p:nvGrpSpPr>
        <p:grpSpPr>
          <a:xfrm>
            <a:off x="10338929" y="296979"/>
            <a:ext cx="1643895" cy="572065"/>
            <a:chOff x="10338929" y="296979"/>
            <a:chExt cx="1643895" cy="572065"/>
          </a:xfrm>
        </p:grpSpPr>
        <p:sp>
          <p:nvSpPr>
            <p:cNvPr id="54" name="CuadroTexto 53">
              <a:extLst>
                <a:ext uri="{FF2B5EF4-FFF2-40B4-BE49-F238E27FC236}">
                  <a16:creationId xmlns="" xmlns:a16="http://schemas.microsoft.com/office/drawing/2014/main" id="{54BA7C5C-96D6-2042-BE2C-4C7F130AE670}"/>
                </a:ext>
              </a:extLst>
            </p:cNvPr>
            <p:cNvSpPr txBox="1"/>
            <p:nvPr/>
          </p:nvSpPr>
          <p:spPr>
            <a:xfrm>
              <a:off x="10915650" y="429322"/>
              <a:ext cx="106717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de Cuentas </a:t>
              </a:r>
            </a:p>
          </p:txBody>
        </p:sp>
        <p:sp>
          <p:nvSpPr>
            <p:cNvPr id="55" name="CuadroTexto 54">
              <a:extLst>
                <a:ext uri="{FF2B5EF4-FFF2-40B4-BE49-F238E27FC236}">
                  <a16:creationId xmlns="" xmlns:a16="http://schemas.microsoft.com/office/drawing/2014/main" id="{C38EFDF5-9308-A843-A7DA-54449BB1B068}"/>
                </a:ext>
              </a:extLst>
            </p:cNvPr>
            <p:cNvSpPr txBox="1"/>
            <p:nvPr/>
          </p:nvSpPr>
          <p:spPr>
            <a:xfrm>
              <a:off x="10956925" y="592045"/>
              <a:ext cx="1025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200">
                  <a:solidFill>
                    <a:schemeClr val="accent1">
                      <a:lumMod val="50000"/>
                    </a:schemeClr>
                  </a:solidFill>
                </a:rPr>
                <a:t>Inicial 2025</a:t>
              </a:r>
            </a:p>
          </p:txBody>
        </p:sp>
        <p:sp>
          <p:nvSpPr>
            <p:cNvPr id="56" name="CuadroTexto 55">
              <a:extLst>
                <a:ext uri="{FF2B5EF4-FFF2-40B4-BE49-F238E27FC236}">
                  <a16:creationId xmlns="" xmlns:a16="http://schemas.microsoft.com/office/drawing/2014/main" id="{D5DCF81A-AAAF-3A44-9E1C-640176B967ED}"/>
                </a:ext>
              </a:extLst>
            </p:cNvPr>
            <p:cNvSpPr txBox="1"/>
            <p:nvPr/>
          </p:nvSpPr>
          <p:spPr>
            <a:xfrm>
              <a:off x="10338929" y="296979"/>
              <a:ext cx="16438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Rendición Pública</a:t>
              </a:r>
            </a:p>
          </p:txBody>
        </p:sp>
      </p:grpSp>
      <p:sp>
        <p:nvSpPr>
          <p:cNvPr id="120" name="CuadroTexto 30">
            <a:extLst>
              <a:ext uri="{FF2B5EF4-FFF2-40B4-BE49-F238E27FC236}">
                <a16:creationId xmlns="" xmlns:a16="http://schemas.microsoft.com/office/drawing/2014/main" id="{B51735C6-2DE5-944D-9ECB-C73EC621A0B8}"/>
              </a:ext>
            </a:extLst>
          </p:cNvPr>
          <p:cNvSpPr txBox="1"/>
          <p:nvPr/>
        </p:nvSpPr>
        <p:spPr>
          <a:xfrm>
            <a:off x="6475952" y="2342348"/>
            <a:ext cx="1190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000" b="1">
                <a:solidFill>
                  <a:schemeClr val="bg1"/>
                </a:solidFill>
              </a:rPr>
              <a:t>ASESORAMIENTO JURÍDICO</a:t>
            </a:r>
            <a:endParaRPr lang="es-BO" sz="600">
              <a:solidFill>
                <a:schemeClr val="bg1"/>
              </a:solidFill>
            </a:endParaRPr>
          </a:p>
        </p:txBody>
      </p:sp>
      <p:sp>
        <p:nvSpPr>
          <p:cNvPr id="122" name="121 CuadroTexto"/>
          <p:cNvSpPr txBox="1"/>
          <p:nvPr/>
        </p:nvSpPr>
        <p:spPr>
          <a:xfrm>
            <a:off x="9330184" y="5841562"/>
            <a:ext cx="1830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.</a:t>
            </a:r>
          </a:p>
        </p:txBody>
      </p:sp>
      <p:sp>
        <p:nvSpPr>
          <p:cNvPr id="123" name="122 CuadroTexto"/>
          <p:cNvSpPr txBox="1"/>
          <p:nvPr/>
        </p:nvSpPr>
        <p:spPr>
          <a:xfrm>
            <a:off x="8205729" y="5735556"/>
            <a:ext cx="245758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b="1">
                <a:solidFill>
                  <a:schemeClr val="accent1">
                    <a:lumMod val="50000"/>
                  </a:schemeClr>
                </a:solidFill>
              </a:rPr>
              <a:t>Audiencias y seguimiento a procesos judiciales en los Distritos Educativos y reuniones de coordinación. (6)</a:t>
            </a:r>
          </a:p>
        </p:txBody>
      </p:sp>
      <p:sp>
        <p:nvSpPr>
          <p:cNvPr id="127" name="126 Rectángulo"/>
          <p:cNvSpPr/>
          <p:nvPr/>
        </p:nvSpPr>
        <p:spPr>
          <a:xfrm>
            <a:off x="5199647" y="4061931"/>
            <a:ext cx="215787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300" b="1">
                <a:solidFill>
                  <a:schemeClr val="accent1">
                    <a:lumMod val="50000"/>
                  </a:schemeClr>
                </a:solidFill>
              </a:rPr>
              <a:t>COMPROMISOS</a:t>
            </a:r>
            <a:endParaRPr lang="es-ES" sz="1300"/>
          </a:p>
        </p:txBody>
      </p:sp>
      <p:grpSp>
        <p:nvGrpSpPr>
          <p:cNvPr id="70" name="Grupo 15"/>
          <p:cNvGrpSpPr/>
          <p:nvPr/>
        </p:nvGrpSpPr>
        <p:grpSpPr>
          <a:xfrm>
            <a:off x="-11683" y="1569576"/>
            <a:ext cx="1871486" cy="4869455"/>
            <a:chOff x="37406" y="2102073"/>
            <a:chExt cx="1893692" cy="4213397"/>
          </a:xfrm>
        </p:grpSpPr>
        <p:grpSp>
          <p:nvGrpSpPr>
            <p:cNvPr id="71" name="Grupo 16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73" name="Grupo 19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75" name="Forma libre 21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76" name="CuadroTexto 22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72241"/>
                  <a:ext cx="1529505" cy="6391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4.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Garantizar una educación inclusiva, equitativa y de calidad y promover oportunidades de aprendizaje durante toda la vida para todos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3" name="Conector recto 23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Conector recto 24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110212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CuadroTexto 25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180282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6" name="Conector recto 26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258078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8" name="CuadroTexto 27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356140"/>
                  <a:ext cx="1529505" cy="9187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5.1.3 Se han implementado las condiciones materiales y de gestión pedagógica e institucional, promoviendo la formación integral y holística que fortalece y evalúa de manera independiente la calidad educativa.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9" name="Conector recto 28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4" name="CuadroTexto 20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68204"/>
                <a:ext cx="1529505" cy="423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5.1.3 AS2.1 Mejorar la gestión pedagógica e institucional de la DDE - Beni.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72" name="Conector recto 17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28774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9674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9B9A9DBC-C393-FD4E-9CD2-54FE498A82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1"/>
            <a:ext cx="12199656" cy="6857998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0527CAE9-3348-4B4B-B49C-D75F8B4657DF}"/>
              </a:ext>
            </a:extLst>
          </p:cNvPr>
          <p:cNvSpPr txBox="1"/>
          <p:nvPr/>
        </p:nvSpPr>
        <p:spPr>
          <a:xfrm>
            <a:off x="1569493" y="2504815"/>
            <a:ext cx="7341944" cy="1909548"/>
          </a:xfrm>
          <a:prstGeom prst="rect">
            <a:avLst/>
          </a:prstGeom>
          <a:noFill/>
        </p:spPr>
        <p:txBody>
          <a:bodyPr wrap="square" bIns="108000" rtlCol="0">
            <a:spAutoFit/>
          </a:bodyPr>
          <a:lstStyle/>
          <a:p>
            <a:pPr algn="ctr"/>
            <a:r>
              <a:rPr lang="es-BO" sz="5000" b="1">
                <a:solidFill>
                  <a:schemeClr val="accent1">
                    <a:lumMod val="50000"/>
                  </a:schemeClr>
                </a:solidFill>
              </a:rPr>
              <a:t>UNIDAD DE ASUNTOS ADMINISTRATIVOS</a:t>
            </a:r>
          </a:p>
          <a:p>
            <a:pPr algn="ctr"/>
            <a:r>
              <a:rPr lang="es-BO" sz="1400">
                <a:solidFill>
                  <a:schemeClr val="accent5">
                    <a:lumMod val="75000"/>
                  </a:schemeClr>
                </a:solidFill>
              </a:rPr>
              <a:t>Dirección Departamental de Educación del Beni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="" xmlns:a16="http://schemas.microsoft.com/office/drawing/2014/main" id="{E9A86274-DE61-614F-AC48-3998C7A14F48}"/>
              </a:ext>
            </a:extLst>
          </p:cNvPr>
          <p:cNvGrpSpPr/>
          <p:nvPr/>
        </p:nvGrpSpPr>
        <p:grpSpPr>
          <a:xfrm>
            <a:off x="10141860" y="5941034"/>
            <a:ext cx="1643895" cy="572065"/>
            <a:chOff x="10338929" y="296979"/>
            <a:chExt cx="1643895" cy="572065"/>
          </a:xfrm>
        </p:grpSpPr>
        <p:sp>
          <p:nvSpPr>
            <p:cNvPr id="6" name="CuadroTexto 5">
              <a:extLst>
                <a:ext uri="{FF2B5EF4-FFF2-40B4-BE49-F238E27FC236}">
                  <a16:creationId xmlns="" xmlns:a16="http://schemas.microsoft.com/office/drawing/2014/main" id="{90AC63E0-4F04-0D41-89A9-6E8056EFF9D6}"/>
                </a:ext>
              </a:extLst>
            </p:cNvPr>
            <p:cNvSpPr txBox="1"/>
            <p:nvPr/>
          </p:nvSpPr>
          <p:spPr>
            <a:xfrm>
              <a:off x="10915650" y="429322"/>
              <a:ext cx="106717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de Cuentas 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="" xmlns:a16="http://schemas.microsoft.com/office/drawing/2014/main" id="{A8DFD767-2CA8-3540-AC57-F71DD8AC419F}"/>
                </a:ext>
              </a:extLst>
            </p:cNvPr>
            <p:cNvSpPr txBox="1"/>
            <p:nvPr/>
          </p:nvSpPr>
          <p:spPr>
            <a:xfrm>
              <a:off x="10956925" y="592045"/>
              <a:ext cx="1025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200">
                  <a:solidFill>
                    <a:schemeClr val="accent1">
                      <a:lumMod val="50000"/>
                    </a:schemeClr>
                  </a:solidFill>
                </a:rPr>
                <a:t>Inicial 2025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="" xmlns:a16="http://schemas.microsoft.com/office/drawing/2014/main" id="{BD25C2AF-FAC1-1042-B66A-8EB28AF8C4A7}"/>
                </a:ext>
              </a:extLst>
            </p:cNvPr>
            <p:cNvSpPr txBox="1"/>
            <p:nvPr/>
          </p:nvSpPr>
          <p:spPr>
            <a:xfrm>
              <a:off x="10338929" y="296979"/>
              <a:ext cx="16438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Rendición Pública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988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663025"/>
              </p:ext>
            </p:extLst>
          </p:nvPr>
        </p:nvGraphicFramePr>
        <p:xfrm>
          <a:off x="2284995" y="4152733"/>
          <a:ext cx="3972112" cy="2469160"/>
        </p:xfrm>
        <a:graphic>
          <a:graphicData uri="http://schemas.openxmlformats.org/drawingml/2006/table">
            <a:tbl>
              <a:tblPr/>
              <a:tblGrid>
                <a:gridCol w="1152719">
                  <a:extLst>
                    <a:ext uri="{9D8B030D-6E8A-4147-A177-3AD203B41FA5}">
                      <a16:colId xmlns="" xmlns:a16="http://schemas.microsoft.com/office/drawing/2014/main" val="1200696640"/>
                    </a:ext>
                  </a:extLst>
                </a:gridCol>
                <a:gridCol w="849371">
                  <a:extLst>
                    <a:ext uri="{9D8B030D-6E8A-4147-A177-3AD203B41FA5}">
                      <a16:colId xmlns="" xmlns:a16="http://schemas.microsoft.com/office/drawing/2014/main" val="2004588591"/>
                    </a:ext>
                  </a:extLst>
                </a:gridCol>
                <a:gridCol w="897908">
                  <a:extLst>
                    <a:ext uri="{9D8B030D-6E8A-4147-A177-3AD203B41FA5}">
                      <a16:colId xmlns="" xmlns:a16="http://schemas.microsoft.com/office/drawing/2014/main" val="1884668815"/>
                    </a:ext>
                  </a:extLst>
                </a:gridCol>
                <a:gridCol w="1072114">
                  <a:extLst>
                    <a:ext uri="{9D8B030D-6E8A-4147-A177-3AD203B41FA5}">
                      <a16:colId xmlns="" xmlns:a16="http://schemas.microsoft.com/office/drawing/2014/main" val="1151993597"/>
                    </a:ext>
                  </a:extLst>
                </a:gridCol>
              </a:tblGrid>
              <a:tr h="26060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PRESUPUESTO APROBADO GESTION 2025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6007445"/>
                  </a:ext>
                </a:extLst>
              </a:tr>
              <a:tr h="57587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GRUPO DE GASTO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RECURSOS PROPIOS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TRANSFERENCIAS T.G.N.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0441241"/>
                  </a:ext>
                </a:extLst>
              </a:tr>
              <a:tr h="3522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 OTROS SERVICIOS PERSONALES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36.000,00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36.000,00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7041654"/>
                  </a:ext>
                </a:extLst>
              </a:tr>
              <a:tr h="3522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 BIENES Y SERVICIOS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983.566,00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351.217,00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1.334.783,00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53153558"/>
                  </a:ext>
                </a:extLst>
              </a:tr>
              <a:tr h="352273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 SERVICIOS BASICOS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261.880,00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261.880,00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16338055"/>
                  </a:ext>
                </a:extLst>
              </a:tr>
              <a:tr h="287935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 ACTIVOS FIJOS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68.410,00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140.000,00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208.410,00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7235618"/>
                  </a:ext>
                </a:extLst>
              </a:tr>
              <a:tr h="287935">
                <a:tc gridSpan="3"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PRESUPUESTO Bs.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1.841.073,00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5783561"/>
                  </a:ext>
                </a:extLst>
              </a:tr>
            </a:tbl>
          </a:graphicData>
        </a:graphic>
      </p:graphicFrame>
      <p:sp>
        <p:nvSpPr>
          <p:cNvPr id="13" name="CuadroTexto 12"/>
          <p:cNvSpPr txBox="1"/>
          <p:nvPr/>
        </p:nvSpPr>
        <p:spPr>
          <a:xfrm>
            <a:off x="7239722" y="4521827"/>
            <a:ext cx="4323809" cy="120032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/>
              <a:t>Proveer oportunamente los Recursos, Humanos, Material y Financieros para el cumplimiento de los objetivos Institucionales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8190410" y="5960628"/>
            <a:ext cx="2717075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/>
              <a:t>100%  de Ejecución POA-Presupuesto</a:t>
            </a:r>
          </a:p>
        </p:txBody>
      </p:sp>
      <p:grpSp>
        <p:nvGrpSpPr>
          <p:cNvPr id="17" name="Grupo 16"/>
          <p:cNvGrpSpPr/>
          <p:nvPr/>
        </p:nvGrpSpPr>
        <p:grpSpPr>
          <a:xfrm>
            <a:off x="-14520" y="1549643"/>
            <a:ext cx="2006248" cy="4909278"/>
            <a:chOff x="37406" y="2102073"/>
            <a:chExt cx="1893692" cy="4213397"/>
          </a:xfrm>
        </p:grpSpPr>
        <p:grpSp>
          <p:nvGrpSpPr>
            <p:cNvPr id="18" name="Grupo 17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20" name="Grupo 19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22" name="Forma libre 21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23" name="CuadroTexto 22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72241"/>
                  <a:ext cx="1529505" cy="6391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4.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Garantizar una educación inclusiva, equitativa y de calidad y promover oportunidades de aprendizaje durante toda la vida para todos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4" name="Conector recto 23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Conector recto 24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110212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CuadroTexto 25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180282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7" name="Conector recto 26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258078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CuadroTexto 27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356140"/>
                  <a:ext cx="1529505" cy="9187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5.1.3 Se han implementado las condiciones materiales y de gestión pedagógica e institucional, promoviendo la formación integral y holística que fortalece y evalúa de manera independiente la calidad educativa.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9" name="Conector recto 28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CuadroTexto 20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68204"/>
                <a:ext cx="1529505" cy="423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5.1.3 AS2.1 Mejorar la gestión pedagógica e institucional de la DDE - Beni.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9" name="Conector recto 18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28774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1677303"/>
              </p:ext>
            </p:extLst>
          </p:nvPr>
        </p:nvGraphicFramePr>
        <p:xfrm>
          <a:off x="2464410" y="952639"/>
          <a:ext cx="3626900" cy="3468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1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7646849"/>
              </p:ext>
            </p:extLst>
          </p:nvPr>
        </p:nvGraphicFramePr>
        <p:xfrm>
          <a:off x="6753155" y="952639"/>
          <a:ext cx="3544396" cy="3375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74735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7">
            <a:extLst>
              <a:ext uri="{FF2B5EF4-FFF2-40B4-BE49-F238E27FC236}">
                <a16:creationId xmlns="" xmlns:a16="http://schemas.microsoft.com/office/drawing/2014/main" id="{41FE02B4-6452-6343-9AB9-5D5EBDE5D55C}"/>
              </a:ext>
            </a:extLst>
          </p:cNvPr>
          <p:cNvSpPr txBox="1"/>
          <p:nvPr/>
        </p:nvSpPr>
        <p:spPr>
          <a:xfrm>
            <a:off x="2335279" y="1158416"/>
            <a:ext cx="40941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200" b="1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P</a:t>
            </a:r>
            <a:r>
              <a:rPr lang="es-BO" sz="2200" b="1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RESUPUESTO DE GASTO</a:t>
            </a:r>
            <a:endParaRPr kumimoji="0" lang="es-BO" sz="2200" b="1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ángulo redondeado 36">
            <a:extLst>
              <a:ext uri="{FF2B5EF4-FFF2-40B4-BE49-F238E27FC236}">
                <a16:creationId xmlns="" xmlns:a16="http://schemas.microsoft.com/office/drawing/2014/main" id="{885B72EC-AAFF-B344-B864-9AC79842021E}"/>
              </a:ext>
            </a:extLst>
          </p:cNvPr>
          <p:cNvSpPr/>
          <p:nvPr/>
        </p:nvSpPr>
        <p:spPr>
          <a:xfrm>
            <a:off x="2727956" y="3143175"/>
            <a:ext cx="2477433" cy="30996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ángulo redondeado 38">
            <a:extLst>
              <a:ext uri="{FF2B5EF4-FFF2-40B4-BE49-F238E27FC236}">
                <a16:creationId xmlns="" xmlns:a16="http://schemas.microsoft.com/office/drawing/2014/main" id="{777FC592-02C6-2F43-8AD1-F1B94C4DD33B}"/>
              </a:ext>
            </a:extLst>
          </p:cNvPr>
          <p:cNvSpPr/>
          <p:nvPr/>
        </p:nvSpPr>
        <p:spPr>
          <a:xfrm>
            <a:off x="5528705" y="3125396"/>
            <a:ext cx="2477433" cy="30996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ángulo redondeado 39">
            <a:extLst>
              <a:ext uri="{FF2B5EF4-FFF2-40B4-BE49-F238E27FC236}">
                <a16:creationId xmlns="" xmlns:a16="http://schemas.microsoft.com/office/drawing/2014/main" id="{40C2F831-3319-FF40-97C1-646B1AE78669}"/>
              </a:ext>
            </a:extLst>
          </p:cNvPr>
          <p:cNvSpPr/>
          <p:nvPr/>
        </p:nvSpPr>
        <p:spPr>
          <a:xfrm>
            <a:off x="8181340" y="3177917"/>
            <a:ext cx="2477433" cy="30996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ángulo redondeado 17">
            <a:extLst>
              <a:ext uri="{FF2B5EF4-FFF2-40B4-BE49-F238E27FC236}">
                <a16:creationId xmlns="" xmlns:a16="http://schemas.microsoft.com/office/drawing/2014/main" id="{F5E53458-D820-F34A-800A-2E9C50909BD6}"/>
              </a:ext>
            </a:extLst>
          </p:cNvPr>
          <p:cNvSpPr/>
          <p:nvPr/>
        </p:nvSpPr>
        <p:spPr>
          <a:xfrm>
            <a:off x="2917523" y="2635068"/>
            <a:ext cx="2080085" cy="106379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ángulo redondeado 19">
            <a:extLst>
              <a:ext uri="{FF2B5EF4-FFF2-40B4-BE49-F238E27FC236}">
                <a16:creationId xmlns="" xmlns:a16="http://schemas.microsoft.com/office/drawing/2014/main" id="{DE29C5A0-8AA4-A941-B0E2-4862E06B1737}"/>
              </a:ext>
            </a:extLst>
          </p:cNvPr>
          <p:cNvSpPr/>
          <p:nvPr/>
        </p:nvSpPr>
        <p:spPr>
          <a:xfrm>
            <a:off x="5674459" y="2667820"/>
            <a:ext cx="2080085" cy="106379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ángulo redondeado 20">
            <a:extLst>
              <a:ext uri="{FF2B5EF4-FFF2-40B4-BE49-F238E27FC236}">
                <a16:creationId xmlns="" xmlns:a16="http://schemas.microsoft.com/office/drawing/2014/main" id="{191C9B79-CF95-BF42-9A2D-AFEA5A3688F3}"/>
              </a:ext>
            </a:extLst>
          </p:cNvPr>
          <p:cNvSpPr/>
          <p:nvPr/>
        </p:nvSpPr>
        <p:spPr>
          <a:xfrm>
            <a:off x="8410678" y="2667820"/>
            <a:ext cx="2080085" cy="103103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0527CAE9-3348-4B4B-B49C-D75F8B4657DF}"/>
              </a:ext>
            </a:extLst>
          </p:cNvPr>
          <p:cNvSpPr txBox="1"/>
          <p:nvPr/>
        </p:nvSpPr>
        <p:spPr>
          <a:xfrm>
            <a:off x="8410679" y="3838011"/>
            <a:ext cx="2080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Actividades Recurrentes</a:t>
            </a:r>
            <a:endParaRPr kumimoji="0" lang="es-BO" sz="1400" b="1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="" xmlns:a16="http://schemas.microsoft.com/office/drawing/2014/main" id="{BE29902B-9C79-E741-985C-932D2145302A}"/>
              </a:ext>
            </a:extLst>
          </p:cNvPr>
          <p:cNvSpPr txBox="1"/>
          <p:nvPr/>
        </p:nvSpPr>
        <p:spPr>
          <a:xfrm>
            <a:off x="5800525" y="3853399"/>
            <a:ext cx="2065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Actividades Recurrentes</a:t>
            </a:r>
            <a:endParaRPr kumimoji="0" lang="es-BO" sz="1400" b="1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="" xmlns:a16="http://schemas.microsoft.com/office/drawing/2014/main" id="{53689342-F0CE-CE46-BC60-FBB6A5978E38}"/>
              </a:ext>
            </a:extLst>
          </p:cNvPr>
          <p:cNvSpPr txBox="1"/>
          <p:nvPr/>
        </p:nvSpPr>
        <p:spPr>
          <a:xfrm>
            <a:off x="2979047" y="3838011"/>
            <a:ext cx="2080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Actividades Recurrentes</a:t>
            </a:r>
            <a:endParaRPr kumimoji="0" lang="es-BO" sz="1400" b="1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B11BB5A0-960E-6E4A-AC78-A4B318B766D5}"/>
              </a:ext>
            </a:extLst>
          </p:cNvPr>
          <p:cNvSpPr txBox="1"/>
          <p:nvPr/>
        </p:nvSpPr>
        <p:spPr>
          <a:xfrm>
            <a:off x="8597854" y="4404585"/>
            <a:ext cx="174107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Regular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40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Alternativa y Especial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40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Superior de </a:t>
            </a:r>
            <a:r>
              <a:rPr lang="es-MX" sz="1400" smtClean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Formación </a:t>
            </a:r>
            <a:r>
              <a:rPr lang="es-MX" sz="140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Profesional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2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="" xmlns:a16="http://schemas.microsoft.com/office/drawing/2014/main" id="{67499AF2-F332-6342-B6C0-E1A905F06995}"/>
              </a:ext>
            </a:extLst>
          </p:cNvPr>
          <p:cNvSpPr txBox="1"/>
          <p:nvPr/>
        </p:nvSpPr>
        <p:spPr>
          <a:xfrm>
            <a:off x="5778758" y="4207806"/>
            <a:ext cx="187148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Contabilidad</a:t>
            </a: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smtClean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Planificación</a:t>
            </a:r>
            <a:endParaRPr lang="es-MX" sz="1200">
              <a:solidFill>
                <a:srgbClr val="4472C4">
                  <a:lumMod val="50000"/>
                </a:srgbClr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Bienes y Servicios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SIE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RDA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Planillas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Diplomas y Legalizaciones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Recursos Humanos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Almacén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Redes y Base de Datos</a:t>
            </a: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2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="" xmlns:a16="http://schemas.microsoft.com/office/drawing/2014/main" id="{33E7BC72-0D02-384A-BD29-1A2A3ED38B61}"/>
              </a:ext>
            </a:extLst>
          </p:cNvPr>
          <p:cNvSpPr txBox="1"/>
          <p:nvPr/>
        </p:nvSpPr>
        <p:spPr>
          <a:xfrm>
            <a:off x="2979047" y="4404585"/>
            <a:ext cx="208008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Unidad </a:t>
            </a:r>
            <a:r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de Auditoria </a:t>
            </a:r>
            <a:r>
              <a:rPr kumimoji="0" lang="es-MX" sz="1400" b="0" i="0" u="none" strike="noStrike" kern="1200" cap="none" spc="0" normalizeH="0" baseline="0" noProof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Interna</a:t>
            </a:r>
            <a:endParaRPr lang="es-BO" sz="1400">
              <a:solidFill>
                <a:srgbClr val="4472C4">
                  <a:lumMod val="50000"/>
                </a:srgbClr>
              </a:solidFill>
              <a:latin typeface="Calibri" panose="020F050202020403020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1400" b="0" i="0" u="none" strike="noStrike" kern="1200" cap="none" spc="0" normalizeH="0" baseline="0" noProof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Unidad </a:t>
            </a:r>
            <a:r>
              <a:rPr kumimoji="0" lang="es-BO" sz="14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de Asun</a:t>
            </a:r>
            <a:r>
              <a:rPr lang="es-BO" sz="140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tos </a:t>
            </a:r>
            <a:r>
              <a:rPr lang="es-BO" sz="1400" smtClean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Jurídicos</a:t>
            </a:r>
            <a:endParaRPr lang="es-BO" sz="1400">
              <a:solidFill>
                <a:srgbClr val="4472C4">
                  <a:lumMod val="50000"/>
                </a:srgbClr>
              </a:solidFill>
              <a:latin typeface="Calibri" panose="020F050202020403020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1400" b="0" i="0" u="none" strike="noStrike" kern="1200" cap="none" spc="0" normalizeH="0" baseline="0" noProof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Transparencia</a:t>
            </a:r>
            <a:endParaRPr kumimoji="0" lang="es-MX" sz="14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="" xmlns:a16="http://schemas.microsoft.com/office/drawing/2014/main" id="{71BDA1A9-C9F9-4947-92FB-2661E8EC15B9}"/>
              </a:ext>
            </a:extLst>
          </p:cNvPr>
          <p:cNvSpPr txBox="1"/>
          <p:nvPr/>
        </p:nvSpPr>
        <p:spPr>
          <a:xfrm>
            <a:off x="3087028" y="2764973"/>
            <a:ext cx="17410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BO" sz="1400" b="1" smtClean="0">
                <a:solidFill>
                  <a:prstClr val="white"/>
                </a:solidFill>
                <a:latin typeface="Calibri" panose="020F0502020204030204"/>
              </a:rPr>
              <a:t>DIRECCIÓN</a:t>
            </a:r>
            <a:endParaRPr kumimoji="0" lang="es-BO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Presupuesto Inicial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BO" sz="1200">
                <a:solidFill>
                  <a:prstClr val="white"/>
                </a:solidFill>
                <a:latin typeface="Calibri" panose="020F0502020204030204"/>
              </a:rPr>
              <a:t>Bs. 137,488.00</a:t>
            </a:r>
            <a:endParaRPr kumimoji="0" lang="es-BO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="" xmlns:a16="http://schemas.microsoft.com/office/drawing/2014/main" id="{CA8E3DF7-EE6B-5F45-BDC0-4362AE61BADC}"/>
              </a:ext>
            </a:extLst>
          </p:cNvPr>
          <p:cNvSpPr txBox="1"/>
          <p:nvPr/>
        </p:nvSpPr>
        <p:spPr>
          <a:xfrm>
            <a:off x="5896883" y="2654856"/>
            <a:ext cx="1741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BO" sz="1400" b="1">
                <a:solidFill>
                  <a:prstClr val="white"/>
                </a:solidFill>
                <a:latin typeface="Calibri" panose="020F0502020204030204"/>
              </a:rPr>
              <a:t>UNIDAD DE ASUNTOS  ADMINISTRATIVOS</a:t>
            </a:r>
            <a:endParaRPr kumimoji="0" lang="es-BO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Presupuesto Inicial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BO" sz="1200">
                <a:solidFill>
                  <a:prstClr val="white"/>
                </a:solidFill>
                <a:latin typeface="Calibri" panose="020F0502020204030204"/>
              </a:rPr>
              <a:t>Bs. 1,392,294.00</a:t>
            </a:r>
            <a:endParaRPr kumimoji="0" lang="es-BO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="" xmlns:a16="http://schemas.microsoft.com/office/drawing/2014/main" id="{B2090A65-A7C7-8C4A-ABE0-F730E8E41ED8}"/>
              </a:ext>
            </a:extLst>
          </p:cNvPr>
          <p:cNvSpPr txBox="1"/>
          <p:nvPr/>
        </p:nvSpPr>
        <p:spPr>
          <a:xfrm>
            <a:off x="8581920" y="2764973"/>
            <a:ext cx="17410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BO" sz="1400" b="1">
                <a:solidFill>
                  <a:prstClr val="white"/>
                </a:solidFill>
                <a:latin typeface="Calibri" panose="020F0502020204030204"/>
              </a:rPr>
              <a:t>SUB DIRECCIONES</a:t>
            </a:r>
            <a:endParaRPr kumimoji="0" lang="es-BO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Presupuesto Inicial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BO" sz="1200">
                <a:solidFill>
                  <a:prstClr val="white"/>
                </a:solidFill>
                <a:latin typeface="Calibri" panose="020F0502020204030204"/>
              </a:rPr>
              <a:t>Bs. 311,291.00</a:t>
            </a:r>
            <a:endParaRPr kumimoji="0" lang="es-BO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2" name="Grupo 51">
            <a:extLst>
              <a:ext uri="{FF2B5EF4-FFF2-40B4-BE49-F238E27FC236}">
                <a16:creationId xmlns="" xmlns:a16="http://schemas.microsoft.com/office/drawing/2014/main" id="{09813BC2-5566-A242-AD59-06A357206FF2}"/>
              </a:ext>
            </a:extLst>
          </p:cNvPr>
          <p:cNvGrpSpPr/>
          <p:nvPr/>
        </p:nvGrpSpPr>
        <p:grpSpPr>
          <a:xfrm>
            <a:off x="10338929" y="296979"/>
            <a:ext cx="1643895" cy="572065"/>
            <a:chOff x="10338929" y="296979"/>
            <a:chExt cx="1643895" cy="572065"/>
          </a:xfrm>
        </p:grpSpPr>
        <p:sp>
          <p:nvSpPr>
            <p:cNvPr id="53" name="CuadroTexto 52">
              <a:extLst>
                <a:ext uri="{FF2B5EF4-FFF2-40B4-BE49-F238E27FC236}">
                  <a16:creationId xmlns="" xmlns:a16="http://schemas.microsoft.com/office/drawing/2014/main" id="{9871E2E5-CCAA-FA49-BDC2-35E726CEDD86}"/>
                </a:ext>
              </a:extLst>
            </p:cNvPr>
            <p:cNvSpPr txBox="1"/>
            <p:nvPr/>
          </p:nvSpPr>
          <p:spPr>
            <a:xfrm>
              <a:off x="10915650" y="429322"/>
              <a:ext cx="106717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BO" sz="1500" b="1" i="0" u="none" strike="noStrike" kern="1200" cap="none" spc="0" normalizeH="0" baseline="0" noProof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 Cuentas </a:t>
              </a:r>
            </a:p>
          </p:txBody>
        </p:sp>
        <p:sp>
          <p:nvSpPr>
            <p:cNvPr id="54" name="CuadroTexto 53">
              <a:extLst>
                <a:ext uri="{FF2B5EF4-FFF2-40B4-BE49-F238E27FC236}">
                  <a16:creationId xmlns="" xmlns:a16="http://schemas.microsoft.com/office/drawing/2014/main" id="{2E2EC2F8-9EDA-FC4D-AB6C-B6EDE3DFCD9A}"/>
                </a:ext>
              </a:extLst>
            </p:cNvPr>
            <p:cNvSpPr txBox="1"/>
            <p:nvPr/>
          </p:nvSpPr>
          <p:spPr>
            <a:xfrm>
              <a:off x="10956925" y="592045"/>
              <a:ext cx="1025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BO" sz="1200" b="0" i="0" u="none" strike="noStrike" kern="1200" cap="none" spc="0" normalizeH="0" baseline="0" noProof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Inicial 2025</a:t>
              </a:r>
            </a:p>
          </p:txBody>
        </p:sp>
        <p:sp>
          <p:nvSpPr>
            <p:cNvPr id="55" name="CuadroTexto 54">
              <a:extLst>
                <a:ext uri="{FF2B5EF4-FFF2-40B4-BE49-F238E27FC236}">
                  <a16:creationId xmlns="" xmlns:a16="http://schemas.microsoft.com/office/drawing/2014/main" id="{9FC4933B-9F10-704F-B743-266C19343F80}"/>
                </a:ext>
              </a:extLst>
            </p:cNvPr>
            <p:cNvSpPr txBox="1"/>
            <p:nvPr/>
          </p:nvSpPr>
          <p:spPr>
            <a:xfrm>
              <a:off x="10338929" y="296979"/>
              <a:ext cx="16438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BO" sz="1500" b="1" i="0" u="none" strike="noStrike" kern="1200" cap="none" spc="0" normalizeH="0" baseline="0" noProof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Rendición Pública</a:t>
              </a:r>
            </a:p>
          </p:txBody>
        </p:sp>
      </p:grpSp>
      <p:grpSp>
        <p:nvGrpSpPr>
          <p:cNvPr id="2" name="Grupo 1">
            <a:extLst>
              <a:ext uri="{FF2B5EF4-FFF2-40B4-BE49-F238E27FC236}">
                <a16:creationId xmlns="" xmlns:a16="http://schemas.microsoft.com/office/drawing/2014/main" id="{BFF89A0E-434E-42E1-2475-956430C510AF}"/>
              </a:ext>
            </a:extLst>
          </p:cNvPr>
          <p:cNvGrpSpPr/>
          <p:nvPr/>
        </p:nvGrpSpPr>
        <p:grpSpPr>
          <a:xfrm>
            <a:off x="2829" y="1589304"/>
            <a:ext cx="1871486" cy="4869455"/>
            <a:chOff x="37406" y="2102073"/>
            <a:chExt cx="1893692" cy="4213397"/>
          </a:xfrm>
        </p:grpSpPr>
        <p:grpSp>
          <p:nvGrpSpPr>
            <p:cNvPr id="3" name="Grupo 2">
              <a:extLst>
                <a:ext uri="{FF2B5EF4-FFF2-40B4-BE49-F238E27FC236}">
                  <a16:creationId xmlns="" xmlns:a16="http://schemas.microsoft.com/office/drawing/2014/main" id="{D6521C48-0A7A-4D9B-07D3-09A951C03B2B}"/>
                </a:ext>
              </a:extLst>
            </p:cNvPr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5" name="Grupo 4">
                <a:extLst>
                  <a:ext uri="{FF2B5EF4-FFF2-40B4-BE49-F238E27FC236}">
                    <a16:creationId xmlns="" xmlns:a16="http://schemas.microsoft.com/office/drawing/2014/main" id="{A3E5B2CA-D89C-5FAA-7764-E7DE739F4B3D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8" name="Forma libre 21">
                  <a:extLst>
                    <a:ext uri="{FF2B5EF4-FFF2-40B4-BE49-F238E27FC236}">
                      <a16:creationId xmlns="" xmlns:a16="http://schemas.microsoft.com/office/drawing/2014/main" id="{F7B12C0D-695E-4C03-D33E-72011B749608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9" name="CuadroTexto 8">
                  <a:extLst>
                    <a:ext uri="{FF2B5EF4-FFF2-40B4-BE49-F238E27FC236}">
                      <a16:creationId xmlns="" xmlns:a16="http://schemas.microsoft.com/office/drawing/2014/main" id="{99096F36-BE20-C9C4-435F-86DC275BF3D5}"/>
                    </a:ext>
                  </a:extLst>
                </p:cNvPr>
                <p:cNvSpPr txBox="1"/>
                <p:nvPr/>
              </p:nvSpPr>
              <p:spPr>
                <a:xfrm>
                  <a:off x="103514" y="2372241"/>
                  <a:ext cx="1529505" cy="6391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4.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Garantizar una educación inclusiva, equitativa y de calidad y promover oportunidades de aprendizaje durante toda la vida para todos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0" name="Conector recto 9">
                  <a:extLst>
                    <a:ext uri="{FF2B5EF4-FFF2-40B4-BE49-F238E27FC236}">
                      <a16:creationId xmlns="" xmlns:a16="http://schemas.microsoft.com/office/drawing/2014/main" id="{A606F641-CCCB-1EC9-2D7A-F9EC388A8083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Conector recto 10">
                  <a:extLst>
                    <a:ext uri="{FF2B5EF4-FFF2-40B4-BE49-F238E27FC236}">
                      <a16:creationId xmlns="" xmlns:a16="http://schemas.microsoft.com/office/drawing/2014/main" id="{842B76B4-ED22-982C-2800-25E91AFD67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110212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CuadroTexto 11">
                  <a:extLst>
                    <a:ext uri="{FF2B5EF4-FFF2-40B4-BE49-F238E27FC236}">
                      <a16:creationId xmlns="" xmlns:a16="http://schemas.microsoft.com/office/drawing/2014/main" id="{EB2AEFCA-948A-C227-1969-3D825A28AFD2}"/>
                    </a:ext>
                  </a:extLst>
                </p:cNvPr>
                <p:cNvSpPr txBox="1"/>
                <p:nvPr/>
              </p:nvSpPr>
              <p:spPr>
                <a:xfrm>
                  <a:off x="103514" y="3180282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3" name="Conector recto 12">
                  <a:extLst>
                    <a:ext uri="{FF2B5EF4-FFF2-40B4-BE49-F238E27FC236}">
                      <a16:creationId xmlns="" xmlns:a16="http://schemas.microsoft.com/office/drawing/2014/main" id="{9DD804AA-76A6-024A-2EE6-2858398BEF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258078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CuadroTexto 13">
                  <a:extLst>
                    <a:ext uri="{FF2B5EF4-FFF2-40B4-BE49-F238E27FC236}">
                      <a16:creationId xmlns="" xmlns:a16="http://schemas.microsoft.com/office/drawing/2014/main" id="{65295A3A-2179-A85B-068E-3D0431153A8E}"/>
                    </a:ext>
                  </a:extLst>
                </p:cNvPr>
                <p:cNvSpPr txBox="1"/>
                <p:nvPr/>
              </p:nvSpPr>
              <p:spPr>
                <a:xfrm>
                  <a:off x="109143" y="4356140"/>
                  <a:ext cx="1529505" cy="9187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5.1.3 Se han implementado las condiciones materiales y de gestión pedagógica e institucional, promoviendo la formación integral y holística que fortalece y evalúa de manera independiente la calidad educativa.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5" name="Conector recto 14">
                  <a:extLst>
                    <a:ext uri="{FF2B5EF4-FFF2-40B4-BE49-F238E27FC236}">
                      <a16:creationId xmlns="" xmlns:a16="http://schemas.microsoft.com/office/drawing/2014/main" id="{00AD7CAB-5E15-A690-79C1-8BEBFDF13108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CuadroTexto 6">
                <a:extLst>
                  <a:ext uri="{FF2B5EF4-FFF2-40B4-BE49-F238E27FC236}">
                    <a16:creationId xmlns="" xmlns:a16="http://schemas.microsoft.com/office/drawing/2014/main" id="{00D5B2A2-DFB9-9097-4D89-197262A732AC}"/>
                  </a:ext>
                </a:extLst>
              </p:cNvPr>
              <p:cNvSpPr txBox="1"/>
              <p:nvPr/>
            </p:nvSpPr>
            <p:spPr>
              <a:xfrm>
                <a:off x="134213" y="5468204"/>
                <a:ext cx="1529505" cy="423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5.1.3 AS2.1 Mejorar la gestión pedagógica e institucional de la DDE - Beni.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4" name="Conector recto 3">
              <a:extLst>
                <a:ext uri="{FF2B5EF4-FFF2-40B4-BE49-F238E27FC236}">
                  <a16:creationId xmlns="" xmlns:a16="http://schemas.microsoft.com/office/drawing/2014/main" id="{B8D4A3B9-D562-3240-6F1B-1A3D2CEB88E8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28774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6733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377437" y="5342709"/>
            <a:ext cx="3749043" cy="120032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/>
              <a:t>Proveer oportunamente los Recursos, Humanos, Material y Financieros para el cumplimiento de los objetivos Institucionales.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7615646" y="6069699"/>
            <a:ext cx="3735977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/>
              <a:t>100%  de Ejecución POA-Presupuesto</a:t>
            </a:r>
          </a:p>
        </p:txBody>
      </p:sp>
      <p:graphicFrame>
        <p:nvGraphicFramePr>
          <p:cNvPr id="19" name="Gráfico 30">
            <a:extLst>
              <a:ext uri="{FF2B5EF4-FFF2-40B4-BE49-F238E27FC236}">
                <a16:creationId xmlns="" xmlns:a16="http://schemas.microsoft.com/office/drawing/2014/main" id="{6DA39DCF-7040-8DBB-E33A-715D0A1458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6405124"/>
              </p:ext>
            </p:extLst>
          </p:nvPr>
        </p:nvGraphicFramePr>
        <p:xfrm>
          <a:off x="3105413" y="1043827"/>
          <a:ext cx="6842004" cy="4055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6" name="Grupo 15"/>
          <p:cNvGrpSpPr/>
          <p:nvPr/>
        </p:nvGrpSpPr>
        <p:grpSpPr>
          <a:xfrm>
            <a:off x="2829" y="1589304"/>
            <a:ext cx="1871486" cy="4869455"/>
            <a:chOff x="37406" y="2102073"/>
            <a:chExt cx="1893692" cy="4213397"/>
          </a:xfrm>
        </p:grpSpPr>
        <p:grpSp>
          <p:nvGrpSpPr>
            <p:cNvPr id="17" name="Grupo 16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20" name="Grupo 19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22" name="Forma libre 21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23" name="CuadroTexto 22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72241"/>
                  <a:ext cx="1529505" cy="6391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4.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Garantizar una educación inclusiva, equitativa y de calidad y promover oportunidades de aprendizaje durante toda la vida para todos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4" name="Conector recto 23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Conector recto 24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110212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CuadroTexto 25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180282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7" name="Conector recto 26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258078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CuadroTexto 27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356140"/>
                  <a:ext cx="1529505" cy="9187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5.1.3 Se han implementado las condiciones materiales y de gestión pedagógica e institucional, promoviendo la formación integral y holística que fortalece y evalúa de manera independiente la calidad educativa.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9" name="Conector recto 28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CuadroTexto 20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68204"/>
                <a:ext cx="1529505" cy="423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5.1.3 AS2.1 Mejorar la gestión pedagógica e institucional de la DDE - Beni.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8" name="Conector recto 17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28774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981370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377437" y="5238702"/>
            <a:ext cx="3749043" cy="120032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/>
              <a:t>Proveer oportunamente los Recursos, Humanos, Material y Financieros para el cumplimiento de los objetivos Institucionales.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7615646" y="5987980"/>
            <a:ext cx="3735977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/>
              <a:t>100%  de Ejecución POA-Presupuesto</a:t>
            </a:r>
          </a:p>
        </p:txBody>
      </p:sp>
      <p:graphicFrame>
        <p:nvGraphicFramePr>
          <p:cNvPr id="17" name="Gráfico 21">
            <a:extLst>
              <a:ext uri="{FF2B5EF4-FFF2-40B4-BE49-F238E27FC236}">
                <a16:creationId xmlns="" xmlns:a16="http://schemas.microsoft.com/office/drawing/2014/main" id="{B37DEFFC-4829-DDDE-97EE-5EA352ED1C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0168782"/>
              </p:ext>
            </p:extLst>
          </p:nvPr>
        </p:nvGraphicFramePr>
        <p:xfrm>
          <a:off x="2588455" y="934620"/>
          <a:ext cx="8028878" cy="4304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6" name="Conector recto 15">
            <a:extLst>
              <a:ext uri="{FF2B5EF4-FFF2-40B4-BE49-F238E27FC236}">
                <a16:creationId xmlns="" xmlns:a16="http://schemas.microsoft.com/office/drawing/2014/main" id="{C70667EC-C799-3543-8D4D-9A610D111B26}"/>
              </a:ext>
            </a:extLst>
          </p:cNvPr>
          <p:cNvCxnSpPr>
            <a:cxnSpLocks/>
          </p:cNvCxnSpPr>
          <p:nvPr/>
        </p:nvCxnSpPr>
        <p:spPr>
          <a:xfrm>
            <a:off x="211293" y="2221488"/>
            <a:ext cx="1447086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upo 15"/>
          <p:cNvGrpSpPr/>
          <p:nvPr/>
        </p:nvGrpSpPr>
        <p:grpSpPr>
          <a:xfrm>
            <a:off x="-13675" y="1529753"/>
            <a:ext cx="2006248" cy="4909278"/>
            <a:chOff x="37406" y="2102073"/>
            <a:chExt cx="1893692" cy="4213397"/>
          </a:xfrm>
        </p:grpSpPr>
        <p:grpSp>
          <p:nvGrpSpPr>
            <p:cNvPr id="19" name="Grupo 17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21" name="Grupo 19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23" name="Forma libre 21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 dirty="0"/>
                </a:p>
              </p:txBody>
            </p:sp>
            <p:sp>
              <p:nvSpPr>
                <p:cNvPr id="24" name="CuadroTexto 22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72241"/>
                  <a:ext cx="1529505" cy="6391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4.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Garantizar una educación inclusiva, equitativa y de calidad y promover oportunidades de aprendizaje durante toda la vida para todos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5" name="Conector recto 23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Conector recto 24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110212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CuadroTexto 25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180282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8" name="Conector recto 26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258078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CuadroTexto 27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356140"/>
                  <a:ext cx="1529505" cy="9187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5.1.3 Se han implementado las condiciones materiales y de gestión pedagógica e institucional, promoviendo la formación integral y holística que fortalece y evalúa de manera independiente la calidad educativa.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0" name="Conector recto 28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" name="CuadroTexto 20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68204"/>
                <a:ext cx="1529505" cy="423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5.1.3 AS2.1 Mejorar la gestión pedagógica e institucional de la DDE - Beni.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0" name="Conector recto 18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28774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845432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0527CAE9-3348-4B4B-B49C-D75F8B4657DF}"/>
              </a:ext>
            </a:extLst>
          </p:cNvPr>
          <p:cNvSpPr txBox="1"/>
          <p:nvPr/>
        </p:nvSpPr>
        <p:spPr>
          <a:xfrm>
            <a:off x="1569493" y="2474226"/>
            <a:ext cx="7341944" cy="1909548"/>
          </a:xfrm>
          <a:prstGeom prst="rect">
            <a:avLst/>
          </a:prstGeom>
          <a:noFill/>
        </p:spPr>
        <p:txBody>
          <a:bodyPr wrap="square" bIns="108000" rtlCol="0">
            <a:spAutoFit/>
          </a:bodyPr>
          <a:lstStyle/>
          <a:p>
            <a:pPr algn="ctr"/>
            <a:r>
              <a:rPr lang="es-BO" sz="5000" b="1">
                <a:solidFill>
                  <a:schemeClr val="accent1">
                    <a:lumMod val="50000"/>
                  </a:schemeClr>
                </a:solidFill>
              </a:rPr>
              <a:t>UNIDAD DE AUDITORIA INTERNA </a:t>
            </a:r>
          </a:p>
          <a:p>
            <a:pPr algn="ctr"/>
            <a:r>
              <a:rPr lang="es-BO" sz="1400">
                <a:solidFill>
                  <a:schemeClr val="accent5">
                    <a:lumMod val="75000"/>
                  </a:schemeClr>
                </a:solidFill>
              </a:rPr>
              <a:t>Dirección Departamental de Educación del Beni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="" xmlns:a16="http://schemas.microsoft.com/office/drawing/2014/main" id="{E9A86274-DE61-614F-AC48-3998C7A14F48}"/>
              </a:ext>
            </a:extLst>
          </p:cNvPr>
          <p:cNvGrpSpPr/>
          <p:nvPr/>
        </p:nvGrpSpPr>
        <p:grpSpPr>
          <a:xfrm>
            <a:off x="10141860" y="5941034"/>
            <a:ext cx="1643895" cy="572065"/>
            <a:chOff x="10338929" y="296979"/>
            <a:chExt cx="1643895" cy="572065"/>
          </a:xfrm>
        </p:grpSpPr>
        <p:sp>
          <p:nvSpPr>
            <p:cNvPr id="6" name="CuadroTexto 5">
              <a:extLst>
                <a:ext uri="{FF2B5EF4-FFF2-40B4-BE49-F238E27FC236}">
                  <a16:creationId xmlns="" xmlns:a16="http://schemas.microsoft.com/office/drawing/2014/main" id="{90AC63E0-4F04-0D41-89A9-6E8056EFF9D6}"/>
                </a:ext>
              </a:extLst>
            </p:cNvPr>
            <p:cNvSpPr txBox="1"/>
            <p:nvPr/>
          </p:nvSpPr>
          <p:spPr>
            <a:xfrm>
              <a:off x="10915650" y="429322"/>
              <a:ext cx="106717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de Cuentas 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="" xmlns:a16="http://schemas.microsoft.com/office/drawing/2014/main" id="{A8DFD767-2CA8-3540-AC57-F71DD8AC419F}"/>
                </a:ext>
              </a:extLst>
            </p:cNvPr>
            <p:cNvSpPr txBox="1"/>
            <p:nvPr/>
          </p:nvSpPr>
          <p:spPr>
            <a:xfrm>
              <a:off x="10956925" y="592045"/>
              <a:ext cx="1025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200">
                  <a:solidFill>
                    <a:schemeClr val="accent1">
                      <a:lumMod val="50000"/>
                    </a:schemeClr>
                  </a:solidFill>
                </a:rPr>
                <a:t>Inicial 2025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="" xmlns:a16="http://schemas.microsoft.com/office/drawing/2014/main" id="{BD25C2AF-FAC1-1042-B66A-8EB28AF8C4A7}"/>
                </a:ext>
              </a:extLst>
            </p:cNvPr>
            <p:cNvSpPr txBox="1"/>
            <p:nvPr/>
          </p:nvSpPr>
          <p:spPr>
            <a:xfrm>
              <a:off x="10338929" y="296979"/>
              <a:ext cx="16438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Rendición Pública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903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Elipse 54">
            <a:extLst>
              <a:ext uri="{FF2B5EF4-FFF2-40B4-BE49-F238E27FC236}">
                <a16:creationId xmlns="" xmlns:a16="http://schemas.microsoft.com/office/drawing/2014/main" id="{3CE01D90-1C51-8240-AF25-4DEA1D3BEB86}"/>
              </a:ext>
            </a:extLst>
          </p:cNvPr>
          <p:cNvSpPr/>
          <p:nvPr/>
        </p:nvSpPr>
        <p:spPr>
          <a:xfrm>
            <a:off x="5957858" y="3667082"/>
            <a:ext cx="2750874" cy="27545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41" name="Elipse 40">
            <a:extLst>
              <a:ext uri="{FF2B5EF4-FFF2-40B4-BE49-F238E27FC236}">
                <a16:creationId xmlns="" xmlns:a16="http://schemas.microsoft.com/office/drawing/2014/main" id="{C347AD70-170A-524C-9002-86F1AED4115B}"/>
              </a:ext>
            </a:extLst>
          </p:cNvPr>
          <p:cNvSpPr/>
          <p:nvPr/>
        </p:nvSpPr>
        <p:spPr>
          <a:xfrm>
            <a:off x="5682804" y="1874071"/>
            <a:ext cx="1467582" cy="152950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1" name="Elipse 50">
            <a:extLst>
              <a:ext uri="{FF2B5EF4-FFF2-40B4-BE49-F238E27FC236}">
                <a16:creationId xmlns="" xmlns:a16="http://schemas.microsoft.com/office/drawing/2014/main" id="{89D134DC-2669-6046-B21E-47F9F0FBE1ED}"/>
              </a:ext>
            </a:extLst>
          </p:cNvPr>
          <p:cNvSpPr/>
          <p:nvPr/>
        </p:nvSpPr>
        <p:spPr>
          <a:xfrm>
            <a:off x="4289753" y="2617032"/>
            <a:ext cx="1529505" cy="152950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2" name="Elipse 51">
            <a:extLst>
              <a:ext uri="{FF2B5EF4-FFF2-40B4-BE49-F238E27FC236}">
                <a16:creationId xmlns="" xmlns:a16="http://schemas.microsoft.com/office/drawing/2014/main" id="{351D1FDD-2CEA-3B4F-9801-92F636B1AD96}"/>
              </a:ext>
            </a:extLst>
          </p:cNvPr>
          <p:cNvSpPr/>
          <p:nvPr/>
        </p:nvSpPr>
        <p:spPr>
          <a:xfrm>
            <a:off x="7278190" y="1764710"/>
            <a:ext cx="1529505" cy="152950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3" name="Elipse 52">
            <a:extLst>
              <a:ext uri="{FF2B5EF4-FFF2-40B4-BE49-F238E27FC236}">
                <a16:creationId xmlns="" xmlns:a16="http://schemas.microsoft.com/office/drawing/2014/main" id="{8B4E80B4-EC23-AD4C-AFE8-9B2FF42EB61B}"/>
              </a:ext>
            </a:extLst>
          </p:cNvPr>
          <p:cNvSpPr/>
          <p:nvPr/>
        </p:nvSpPr>
        <p:spPr>
          <a:xfrm>
            <a:off x="3303786" y="3879075"/>
            <a:ext cx="1529505" cy="152950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4" name="Elipse 53">
            <a:extLst>
              <a:ext uri="{FF2B5EF4-FFF2-40B4-BE49-F238E27FC236}">
                <a16:creationId xmlns="" xmlns:a16="http://schemas.microsoft.com/office/drawing/2014/main" id="{49457210-DB59-4743-9B41-4CF3EDC62B2E}"/>
              </a:ext>
            </a:extLst>
          </p:cNvPr>
          <p:cNvSpPr/>
          <p:nvPr/>
        </p:nvSpPr>
        <p:spPr>
          <a:xfrm>
            <a:off x="8727205" y="2537417"/>
            <a:ext cx="1529505" cy="152950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="" xmlns:a16="http://schemas.microsoft.com/office/drawing/2014/main" id="{DFCF75F1-9E6A-B54F-8174-97FAA62599FE}"/>
              </a:ext>
            </a:extLst>
          </p:cNvPr>
          <p:cNvSpPr txBox="1"/>
          <p:nvPr/>
        </p:nvSpPr>
        <p:spPr>
          <a:xfrm>
            <a:off x="6408714" y="4250689"/>
            <a:ext cx="19562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ACTIVIDADES A REALIZAR SEGÚN PROGRAMA OPERATIVO ANUAL 2025</a:t>
            </a:r>
          </a:p>
        </p:txBody>
      </p:sp>
      <p:cxnSp>
        <p:nvCxnSpPr>
          <p:cNvPr id="59" name="Conector recto 58">
            <a:extLst>
              <a:ext uri="{FF2B5EF4-FFF2-40B4-BE49-F238E27FC236}">
                <a16:creationId xmlns="" xmlns:a16="http://schemas.microsoft.com/office/drawing/2014/main" id="{6771939B-E3A3-9245-AD2D-C8CA37879195}"/>
              </a:ext>
            </a:extLst>
          </p:cNvPr>
          <p:cNvCxnSpPr>
            <a:cxnSpLocks/>
          </p:cNvCxnSpPr>
          <p:nvPr/>
        </p:nvCxnSpPr>
        <p:spPr>
          <a:xfrm>
            <a:off x="4890137" y="4728965"/>
            <a:ext cx="1232574" cy="149888"/>
          </a:xfrm>
          <a:prstGeom prst="line">
            <a:avLst/>
          </a:prstGeom>
          <a:ln w="12700"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>
            <a:extLst>
              <a:ext uri="{FF2B5EF4-FFF2-40B4-BE49-F238E27FC236}">
                <a16:creationId xmlns="" xmlns:a16="http://schemas.microsoft.com/office/drawing/2014/main" id="{E72C1ABD-0AA6-1A46-8B4F-0A4047ED444D}"/>
              </a:ext>
            </a:extLst>
          </p:cNvPr>
          <p:cNvCxnSpPr>
            <a:cxnSpLocks/>
          </p:cNvCxnSpPr>
          <p:nvPr/>
        </p:nvCxnSpPr>
        <p:spPr>
          <a:xfrm flipV="1">
            <a:off x="8366130" y="3955937"/>
            <a:ext cx="504335" cy="256727"/>
          </a:xfrm>
          <a:prstGeom prst="line">
            <a:avLst/>
          </a:prstGeom>
          <a:ln w="12700"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recto 75">
            <a:extLst>
              <a:ext uri="{FF2B5EF4-FFF2-40B4-BE49-F238E27FC236}">
                <a16:creationId xmlns="" xmlns:a16="http://schemas.microsoft.com/office/drawing/2014/main" id="{40AF90CA-7BF0-7142-A035-7BC5A20C0510}"/>
              </a:ext>
            </a:extLst>
          </p:cNvPr>
          <p:cNvCxnSpPr>
            <a:cxnSpLocks/>
          </p:cNvCxnSpPr>
          <p:nvPr/>
        </p:nvCxnSpPr>
        <p:spPr>
          <a:xfrm flipH="1">
            <a:off x="7780404" y="3307648"/>
            <a:ext cx="180460" cy="571427"/>
          </a:xfrm>
          <a:prstGeom prst="line">
            <a:avLst/>
          </a:prstGeom>
          <a:ln w="12700"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cto 76">
            <a:extLst>
              <a:ext uri="{FF2B5EF4-FFF2-40B4-BE49-F238E27FC236}">
                <a16:creationId xmlns="" xmlns:a16="http://schemas.microsoft.com/office/drawing/2014/main" id="{7A4DC090-8DE8-A448-B7BC-5BDDB0496CDB}"/>
              </a:ext>
            </a:extLst>
          </p:cNvPr>
          <p:cNvCxnSpPr>
            <a:cxnSpLocks/>
          </p:cNvCxnSpPr>
          <p:nvPr/>
        </p:nvCxnSpPr>
        <p:spPr>
          <a:xfrm>
            <a:off x="6721434" y="3365316"/>
            <a:ext cx="260162" cy="571219"/>
          </a:xfrm>
          <a:prstGeom prst="line">
            <a:avLst/>
          </a:prstGeom>
          <a:ln w="12700"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CuadroTexto 78">
            <a:extLst>
              <a:ext uri="{FF2B5EF4-FFF2-40B4-BE49-F238E27FC236}">
                <a16:creationId xmlns="" xmlns:a16="http://schemas.microsoft.com/office/drawing/2014/main" id="{B8D0962D-A694-284C-84D7-C0E881C6A211}"/>
              </a:ext>
            </a:extLst>
          </p:cNvPr>
          <p:cNvSpPr txBox="1"/>
          <p:nvPr/>
        </p:nvSpPr>
        <p:spPr>
          <a:xfrm>
            <a:off x="3383846" y="4224625"/>
            <a:ext cx="14494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2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Confiabilidad a los Registros y Estados Financieros 2024</a:t>
            </a:r>
          </a:p>
        </p:txBody>
      </p:sp>
      <p:sp>
        <p:nvSpPr>
          <p:cNvPr id="81" name="CuadroTexto 80">
            <a:extLst>
              <a:ext uri="{FF2B5EF4-FFF2-40B4-BE49-F238E27FC236}">
                <a16:creationId xmlns="" xmlns:a16="http://schemas.microsoft.com/office/drawing/2014/main" id="{DF7745E0-C138-AA46-A909-BB01024840B3}"/>
              </a:ext>
            </a:extLst>
          </p:cNvPr>
          <p:cNvSpPr txBox="1"/>
          <p:nvPr/>
        </p:nvSpPr>
        <p:spPr>
          <a:xfrm>
            <a:off x="4247618" y="3080203"/>
            <a:ext cx="1546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BO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 Seguimientos a Informes de Auditorias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="" xmlns:a16="http://schemas.microsoft.com/office/drawing/2014/main" id="{DB84E5E6-7C3B-744E-877C-7088986AE21A}"/>
              </a:ext>
            </a:extLst>
          </p:cNvPr>
          <p:cNvSpPr txBox="1"/>
          <p:nvPr/>
        </p:nvSpPr>
        <p:spPr>
          <a:xfrm>
            <a:off x="5827043" y="2287129"/>
            <a:ext cx="1145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Examen de Confiabilidad 2024</a:t>
            </a:r>
            <a:endParaRPr lang="es-BO" sz="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CuadroTexto 82">
            <a:extLst>
              <a:ext uri="{FF2B5EF4-FFF2-40B4-BE49-F238E27FC236}">
                <a16:creationId xmlns="" xmlns:a16="http://schemas.microsoft.com/office/drawing/2014/main" id="{062B834F-75E7-524D-9865-B90ADBA9C208}"/>
              </a:ext>
            </a:extLst>
          </p:cNvPr>
          <p:cNvSpPr txBox="1"/>
          <p:nvPr/>
        </p:nvSpPr>
        <p:spPr>
          <a:xfrm>
            <a:off x="7305256" y="2271918"/>
            <a:ext cx="1475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BO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Relevamientos de Información </a:t>
            </a:r>
          </a:p>
        </p:txBody>
      </p:sp>
      <p:sp>
        <p:nvSpPr>
          <p:cNvPr id="84" name="CuadroTexto 83">
            <a:extLst>
              <a:ext uri="{FF2B5EF4-FFF2-40B4-BE49-F238E27FC236}">
                <a16:creationId xmlns="" xmlns:a16="http://schemas.microsoft.com/office/drawing/2014/main" id="{31551E01-6797-2141-9E61-D40D81B1AE3E}"/>
              </a:ext>
            </a:extLst>
          </p:cNvPr>
          <p:cNvSpPr txBox="1"/>
          <p:nvPr/>
        </p:nvSpPr>
        <p:spPr>
          <a:xfrm>
            <a:off x="9689803" y="4220062"/>
            <a:ext cx="1178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Capacitación a madres y padres de familia en temáticas que contribuyen en el desarrollo integral de las niñas y niños. </a:t>
            </a:r>
          </a:p>
        </p:txBody>
      </p:sp>
      <p:sp>
        <p:nvSpPr>
          <p:cNvPr id="87" name="Elipse 86">
            <a:extLst>
              <a:ext uri="{FF2B5EF4-FFF2-40B4-BE49-F238E27FC236}">
                <a16:creationId xmlns="" xmlns:a16="http://schemas.microsoft.com/office/drawing/2014/main" id="{5D9D4B8A-19BE-8043-9105-5E3615543A83}"/>
              </a:ext>
            </a:extLst>
          </p:cNvPr>
          <p:cNvSpPr/>
          <p:nvPr/>
        </p:nvSpPr>
        <p:spPr>
          <a:xfrm>
            <a:off x="6036614" y="4899705"/>
            <a:ext cx="2537284" cy="15599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99" name="CuadroTexto 98">
            <a:extLst>
              <a:ext uri="{FF2B5EF4-FFF2-40B4-BE49-F238E27FC236}">
                <a16:creationId xmlns="" xmlns:a16="http://schemas.microsoft.com/office/drawing/2014/main" id="{B6389DE3-6B15-0046-8A52-66ACB1DB061A}"/>
              </a:ext>
            </a:extLst>
          </p:cNvPr>
          <p:cNvSpPr txBox="1"/>
          <p:nvPr/>
        </p:nvSpPr>
        <p:spPr>
          <a:xfrm>
            <a:off x="6922820" y="5798662"/>
            <a:ext cx="227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s-BO" sz="1200" b="1" u="none" strike="noStrike" dirty="0">
                <a:solidFill>
                  <a:schemeClr val="bg1"/>
                </a:solidFill>
                <a:effectLst/>
              </a:rPr>
              <a:t>H</a:t>
            </a:r>
            <a:endParaRPr lang="es-BO" sz="1200" b="1" dirty="0">
              <a:solidFill>
                <a:schemeClr val="bg1"/>
              </a:solidFill>
            </a:endParaRPr>
          </a:p>
        </p:txBody>
      </p:sp>
      <p:sp>
        <p:nvSpPr>
          <p:cNvPr id="100" name="CuadroTexto 99">
            <a:extLst>
              <a:ext uri="{FF2B5EF4-FFF2-40B4-BE49-F238E27FC236}">
                <a16:creationId xmlns="" xmlns:a16="http://schemas.microsoft.com/office/drawing/2014/main" id="{A5B4443D-6E75-034B-97D7-2B191B35B9B3}"/>
              </a:ext>
            </a:extLst>
          </p:cNvPr>
          <p:cNvSpPr txBox="1"/>
          <p:nvPr/>
        </p:nvSpPr>
        <p:spPr>
          <a:xfrm>
            <a:off x="7971742" y="5652351"/>
            <a:ext cx="227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es-BO" sz="1200" b="1" u="none" strike="noStrike" dirty="0">
                <a:solidFill>
                  <a:schemeClr val="bg1"/>
                </a:solidFill>
                <a:effectLst/>
              </a:rPr>
              <a:t>M</a:t>
            </a:r>
            <a:endParaRPr lang="es-BO" sz="1200" b="1" dirty="0">
              <a:solidFill>
                <a:schemeClr val="bg1"/>
              </a:solidFill>
            </a:endParaRPr>
          </a:p>
        </p:txBody>
      </p:sp>
      <p:sp>
        <p:nvSpPr>
          <p:cNvPr id="73" name="CuadroTexto 72">
            <a:extLst>
              <a:ext uri="{FF2B5EF4-FFF2-40B4-BE49-F238E27FC236}">
                <a16:creationId xmlns="" xmlns:a16="http://schemas.microsoft.com/office/drawing/2014/main" id="{7E8A25D8-DA75-5B4A-B370-EEEE37D34C54}"/>
              </a:ext>
            </a:extLst>
          </p:cNvPr>
          <p:cNvSpPr txBox="1"/>
          <p:nvPr/>
        </p:nvSpPr>
        <p:spPr>
          <a:xfrm>
            <a:off x="2063891" y="1138271"/>
            <a:ext cx="75567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200" b="1" dirty="0">
                <a:solidFill>
                  <a:schemeClr val="accent1">
                    <a:lumMod val="50000"/>
                  </a:schemeClr>
                </a:solidFill>
              </a:rPr>
              <a:t>AUDITORIAS Y SEGUIMIENTO A INFORMES DE AUDITORIAS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="" xmlns:a16="http://schemas.microsoft.com/office/drawing/2014/main" id="{E0086A6A-07AC-F245-B065-C368F4190921}"/>
              </a:ext>
            </a:extLst>
          </p:cNvPr>
          <p:cNvCxnSpPr>
            <a:cxnSpLocks/>
          </p:cNvCxnSpPr>
          <p:nvPr/>
        </p:nvCxnSpPr>
        <p:spPr>
          <a:xfrm>
            <a:off x="5748860" y="3792661"/>
            <a:ext cx="747701" cy="420003"/>
          </a:xfrm>
          <a:prstGeom prst="line">
            <a:avLst/>
          </a:prstGeom>
          <a:ln w="12700"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7" name="Grupo 106">
            <a:extLst>
              <a:ext uri="{FF2B5EF4-FFF2-40B4-BE49-F238E27FC236}">
                <a16:creationId xmlns="" xmlns:a16="http://schemas.microsoft.com/office/drawing/2014/main" id="{1D1CE6A5-6F07-6848-BB2F-22420EE542E6}"/>
              </a:ext>
            </a:extLst>
          </p:cNvPr>
          <p:cNvGrpSpPr/>
          <p:nvPr/>
        </p:nvGrpSpPr>
        <p:grpSpPr>
          <a:xfrm>
            <a:off x="10338929" y="296979"/>
            <a:ext cx="1643895" cy="572065"/>
            <a:chOff x="10338929" y="296979"/>
            <a:chExt cx="1643895" cy="572065"/>
          </a:xfrm>
        </p:grpSpPr>
        <p:sp>
          <p:nvSpPr>
            <p:cNvPr id="108" name="CuadroTexto 107">
              <a:extLst>
                <a:ext uri="{FF2B5EF4-FFF2-40B4-BE49-F238E27FC236}">
                  <a16:creationId xmlns="" xmlns:a16="http://schemas.microsoft.com/office/drawing/2014/main" id="{F6E2751B-2102-7245-8555-C4D9582D877D}"/>
                </a:ext>
              </a:extLst>
            </p:cNvPr>
            <p:cNvSpPr txBox="1"/>
            <p:nvPr/>
          </p:nvSpPr>
          <p:spPr>
            <a:xfrm>
              <a:off x="10915650" y="429322"/>
              <a:ext cx="106717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 dirty="0">
                  <a:solidFill>
                    <a:schemeClr val="accent1">
                      <a:lumMod val="50000"/>
                    </a:schemeClr>
                  </a:solidFill>
                </a:rPr>
                <a:t>de Cuentas </a:t>
              </a:r>
            </a:p>
          </p:txBody>
        </p:sp>
        <p:sp>
          <p:nvSpPr>
            <p:cNvPr id="109" name="CuadroTexto 108">
              <a:extLst>
                <a:ext uri="{FF2B5EF4-FFF2-40B4-BE49-F238E27FC236}">
                  <a16:creationId xmlns="" xmlns:a16="http://schemas.microsoft.com/office/drawing/2014/main" id="{13B1697F-F4AC-C548-9615-256FFC8F4F24}"/>
                </a:ext>
              </a:extLst>
            </p:cNvPr>
            <p:cNvSpPr txBox="1"/>
            <p:nvPr/>
          </p:nvSpPr>
          <p:spPr>
            <a:xfrm>
              <a:off x="10956925" y="592045"/>
              <a:ext cx="1025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200" dirty="0">
                  <a:solidFill>
                    <a:schemeClr val="accent1">
                      <a:lumMod val="50000"/>
                    </a:schemeClr>
                  </a:solidFill>
                </a:rPr>
                <a:t>Inicial 2025</a:t>
              </a:r>
            </a:p>
          </p:txBody>
        </p:sp>
        <p:sp>
          <p:nvSpPr>
            <p:cNvPr id="110" name="CuadroTexto 109">
              <a:extLst>
                <a:ext uri="{FF2B5EF4-FFF2-40B4-BE49-F238E27FC236}">
                  <a16:creationId xmlns="" xmlns:a16="http://schemas.microsoft.com/office/drawing/2014/main" id="{6ABD64BD-3A3B-D64B-8E0A-AFAC33EBC29F}"/>
                </a:ext>
              </a:extLst>
            </p:cNvPr>
            <p:cNvSpPr txBox="1"/>
            <p:nvPr/>
          </p:nvSpPr>
          <p:spPr>
            <a:xfrm>
              <a:off x="10338929" y="296979"/>
              <a:ext cx="16438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 dirty="0">
                  <a:solidFill>
                    <a:schemeClr val="accent1">
                      <a:lumMod val="50000"/>
                    </a:schemeClr>
                  </a:solidFill>
                </a:rPr>
                <a:t>Rendición Pública</a:t>
              </a:r>
            </a:p>
          </p:txBody>
        </p:sp>
      </p:grpSp>
      <p:sp>
        <p:nvSpPr>
          <p:cNvPr id="60" name="Elipse 52">
            <a:extLst>
              <a:ext uri="{FF2B5EF4-FFF2-40B4-BE49-F238E27FC236}">
                <a16:creationId xmlns="" xmlns:a16="http://schemas.microsoft.com/office/drawing/2014/main" id="{8B4E80B4-EC23-AD4C-AFE8-9B2FF42EB61B}"/>
              </a:ext>
            </a:extLst>
          </p:cNvPr>
          <p:cNvSpPr/>
          <p:nvPr/>
        </p:nvSpPr>
        <p:spPr>
          <a:xfrm>
            <a:off x="9445336" y="3974795"/>
            <a:ext cx="1529505" cy="152950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="" xmlns:a16="http://schemas.microsoft.com/office/drawing/2014/main" id="{B8D0962D-A694-284C-84D7-C0E881C6A211}"/>
              </a:ext>
            </a:extLst>
          </p:cNvPr>
          <p:cNvSpPr txBox="1"/>
          <p:nvPr/>
        </p:nvSpPr>
        <p:spPr>
          <a:xfrm>
            <a:off x="9582936" y="4456776"/>
            <a:ext cx="1215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2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Auditorias de Cumplimiento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="" xmlns:a16="http://schemas.microsoft.com/office/drawing/2014/main" id="{062B834F-75E7-524D-9865-B90ADBA9C208}"/>
              </a:ext>
            </a:extLst>
          </p:cNvPr>
          <p:cNvSpPr txBox="1"/>
          <p:nvPr/>
        </p:nvSpPr>
        <p:spPr>
          <a:xfrm>
            <a:off x="8888185" y="2983883"/>
            <a:ext cx="1151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BO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Auditoria Operacional</a:t>
            </a:r>
          </a:p>
        </p:txBody>
      </p:sp>
      <p:cxnSp>
        <p:nvCxnSpPr>
          <p:cNvPr id="43" name="Conector recto 42">
            <a:extLst>
              <a:ext uri="{FF2B5EF4-FFF2-40B4-BE49-F238E27FC236}">
                <a16:creationId xmlns="" xmlns:a16="http://schemas.microsoft.com/office/drawing/2014/main" id="{40AF90CA-7BF0-7142-A035-7BC5A20C0510}"/>
              </a:ext>
            </a:extLst>
          </p:cNvPr>
          <p:cNvCxnSpPr>
            <a:cxnSpLocks/>
          </p:cNvCxnSpPr>
          <p:nvPr/>
        </p:nvCxnSpPr>
        <p:spPr>
          <a:xfrm flipH="1">
            <a:off x="8519266" y="4842621"/>
            <a:ext cx="819203" cy="84419"/>
          </a:xfrm>
          <a:prstGeom prst="line">
            <a:avLst/>
          </a:prstGeom>
          <a:ln w="12700"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upo 43"/>
          <p:cNvGrpSpPr/>
          <p:nvPr/>
        </p:nvGrpSpPr>
        <p:grpSpPr>
          <a:xfrm>
            <a:off x="0" y="1569158"/>
            <a:ext cx="2138175" cy="4852507"/>
            <a:chOff x="37406" y="2102073"/>
            <a:chExt cx="1893692" cy="4213397"/>
          </a:xfrm>
        </p:grpSpPr>
        <p:grpSp>
          <p:nvGrpSpPr>
            <p:cNvPr id="45" name="Grupo 44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47" name="Grupo 46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49" name="Forma libre 48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 dirty="0"/>
                </a:p>
              </p:txBody>
            </p:sp>
            <p:sp>
              <p:nvSpPr>
                <p:cNvPr id="56" name="CuadroTexto 55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72241"/>
                  <a:ext cx="1529505" cy="6391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4.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Garantizar una educación inclusiva, equitativa y de calidad y promover oportunidades de aprendizaje durante toda la vida para todos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57" name="Conector recto 56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ector recto 57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110212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CuadroTexto 62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180282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64" name="Conector recto 63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258078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8" name="CuadroTexto 77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356140"/>
                  <a:ext cx="1529505" cy="9187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5.1.3 Se han implementado las condiciones materiales y de gestión pedagógica e institucional, promoviendo la formación integral y holística que fortalece y evalúa de manera independiente la calidad educativa.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0" name="Conector recto 79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8" name="CuadroTexto 47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68204"/>
                <a:ext cx="1529505" cy="423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5.1.3 AS2.1 Mejorar la gestión pedagógica e institucional de la DDE - Beni.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46" name="Conector recto 45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28774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4187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3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3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3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3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3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3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3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3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3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3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3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3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79" grpId="0"/>
      <p:bldP spid="81" grpId="0"/>
      <p:bldP spid="82" grpId="0"/>
      <p:bldP spid="83" grpId="0"/>
      <p:bldP spid="84" grpId="0"/>
      <p:bldP spid="99" grpId="0"/>
      <p:bldP spid="100" grpId="0"/>
      <p:bldP spid="40" grpId="0"/>
      <p:bldP spid="4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9B9A9DBC-C393-FD4E-9CD2-54FE498A82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1"/>
            <a:ext cx="12199656" cy="6857998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0527CAE9-3348-4B4B-B49C-D75F8B4657DF}"/>
              </a:ext>
            </a:extLst>
          </p:cNvPr>
          <p:cNvSpPr txBox="1"/>
          <p:nvPr/>
        </p:nvSpPr>
        <p:spPr>
          <a:xfrm>
            <a:off x="1569493" y="2504815"/>
            <a:ext cx="7341944" cy="1909548"/>
          </a:xfrm>
          <a:prstGeom prst="rect">
            <a:avLst/>
          </a:prstGeom>
          <a:noFill/>
        </p:spPr>
        <p:txBody>
          <a:bodyPr wrap="square" bIns="108000" rtlCol="0">
            <a:spAutoFit/>
          </a:bodyPr>
          <a:lstStyle/>
          <a:p>
            <a:pPr algn="ctr"/>
            <a:r>
              <a:rPr lang="es-BO" sz="5000" b="1">
                <a:solidFill>
                  <a:schemeClr val="accent1">
                    <a:lumMod val="50000"/>
                  </a:schemeClr>
                </a:solidFill>
              </a:rPr>
              <a:t>UNIDAD DE TRANSPARENCIA </a:t>
            </a:r>
          </a:p>
          <a:p>
            <a:pPr algn="ctr"/>
            <a:r>
              <a:rPr lang="es-BO" sz="1400">
                <a:solidFill>
                  <a:schemeClr val="accent5">
                    <a:lumMod val="75000"/>
                  </a:schemeClr>
                </a:solidFill>
              </a:rPr>
              <a:t>Dirección Departamental de Educación del Beni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="" xmlns:a16="http://schemas.microsoft.com/office/drawing/2014/main" id="{E9A86274-DE61-614F-AC48-3998C7A14F48}"/>
              </a:ext>
            </a:extLst>
          </p:cNvPr>
          <p:cNvGrpSpPr/>
          <p:nvPr/>
        </p:nvGrpSpPr>
        <p:grpSpPr>
          <a:xfrm>
            <a:off x="10141860" y="5941034"/>
            <a:ext cx="1643895" cy="572065"/>
            <a:chOff x="10338929" y="296979"/>
            <a:chExt cx="1643895" cy="572065"/>
          </a:xfrm>
        </p:grpSpPr>
        <p:sp>
          <p:nvSpPr>
            <p:cNvPr id="6" name="CuadroTexto 5">
              <a:extLst>
                <a:ext uri="{FF2B5EF4-FFF2-40B4-BE49-F238E27FC236}">
                  <a16:creationId xmlns="" xmlns:a16="http://schemas.microsoft.com/office/drawing/2014/main" id="{90AC63E0-4F04-0D41-89A9-6E8056EFF9D6}"/>
                </a:ext>
              </a:extLst>
            </p:cNvPr>
            <p:cNvSpPr txBox="1"/>
            <p:nvPr/>
          </p:nvSpPr>
          <p:spPr>
            <a:xfrm>
              <a:off x="10915650" y="429322"/>
              <a:ext cx="106717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de Cuentas 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="" xmlns:a16="http://schemas.microsoft.com/office/drawing/2014/main" id="{A8DFD767-2CA8-3540-AC57-F71DD8AC419F}"/>
                </a:ext>
              </a:extLst>
            </p:cNvPr>
            <p:cNvSpPr txBox="1"/>
            <p:nvPr/>
          </p:nvSpPr>
          <p:spPr>
            <a:xfrm>
              <a:off x="10956925" y="592045"/>
              <a:ext cx="1025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200">
                  <a:solidFill>
                    <a:schemeClr val="accent1">
                      <a:lumMod val="50000"/>
                    </a:schemeClr>
                  </a:solidFill>
                </a:rPr>
                <a:t>Inicial 2025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="" xmlns:a16="http://schemas.microsoft.com/office/drawing/2014/main" id="{BD25C2AF-FAC1-1042-B66A-8EB28AF8C4A7}"/>
                </a:ext>
              </a:extLst>
            </p:cNvPr>
            <p:cNvSpPr txBox="1"/>
            <p:nvPr/>
          </p:nvSpPr>
          <p:spPr>
            <a:xfrm>
              <a:off x="10338929" y="296979"/>
              <a:ext cx="16438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Rendición Pública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830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ángulo redondeado 36">
            <a:extLst>
              <a:ext uri="{FF2B5EF4-FFF2-40B4-BE49-F238E27FC236}">
                <a16:creationId xmlns="" xmlns:a16="http://schemas.microsoft.com/office/drawing/2014/main" id="{885B72EC-AAFF-B344-B864-9AC79842021E}"/>
              </a:ext>
            </a:extLst>
          </p:cNvPr>
          <p:cNvSpPr/>
          <p:nvPr/>
        </p:nvSpPr>
        <p:spPr>
          <a:xfrm>
            <a:off x="2902699" y="2572309"/>
            <a:ext cx="2477433" cy="356729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9" name="Rectángulo redondeado 38">
            <a:extLst>
              <a:ext uri="{FF2B5EF4-FFF2-40B4-BE49-F238E27FC236}">
                <a16:creationId xmlns="" xmlns:a16="http://schemas.microsoft.com/office/drawing/2014/main" id="{777FC592-02C6-2F43-8AD1-F1B94C4DD33B}"/>
              </a:ext>
            </a:extLst>
          </p:cNvPr>
          <p:cNvSpPr/>
          <p:nvPr/>
        </p:nvSpPr>
        <p:spPr>
          <a:xfrm>
            <a:off x="5453226" y="2324566"/>
            <a:ext cx="2477433" cy="350974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 sz="1200">
              <a:solidFill>
                <a:schemeClr val="tx1"/>
              </a:solidFill>
            </a:endParaRPr>
          </a:p>
        </p:txBody>
      </p:sp>
      <p:sp>
        <p:nvSpPr>
          <p:cNvPr id="40" name="Rectángulo redondeado 39">
            <a:extLst>
              <a:ext uri="{FF2B5EF4-FFF2-40B4-BE49-F238E27FC236}">
                <a16:creationId xmlns="" xmlns:a16="http://schemas.microsoft.com/office/drawing/2014/main" id="{40C2F831-3319-FF40-97C1-646B1AE78669}"/>
              </a:ext>
            </a:extLst>
          </p:cNvPr>
          <p:cNvSpPr/>
          <p:nvPr/>
        </p:nvSpPr>
        <p:spPr>
          <a:xfrm>
            <a:off x="8213740" y="2616307"/>
            <a:ext cx="2477433" cy="262315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8" name="Rectángulo redondeado 17">
            <a:extLst>
              <a:ext uri="{FF2B5EF4-FFF2-40B4-BE49-F238E27FC236}">
                <a16:creationId xmlns="" xmlns:a16="http://schemas.microsoft.com/office/drawing/2014/main" id="{F5E53458-D820-F34A-800A-2E9C50909BD6}"/>
              </a:ext>
            </a:extLst>
          </p:cNvPr>
          <p:cNvSpPr/>
          <p:nvPr/>
        </p:nvSpPr>
        <p:spPr>
          <a:xfrm>
            <a:off x="2963839" y="1407874"/>
            <a:ext cx="2080085" cy="111475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400"/>
              <a:t>GESTIÓN DE DENUNCIA  Y SEGUIMIENTO A PROCESOS DISCIPLINARIOS Y JUDICIALES</a:t>
            </a:r>
          </a:p>
        </p:txBody>
      </p:sp>
      <p:sp>
        <p:nvSpPr>
          <p:cNvPr id="20" name="Rectángulo redondeado 19">
            <a:extLst>
              <a:ext uri="{FF2B5EF4-FFF2-40B4-BE49-F238E27FC236}">
                <a16:creationId xmlns="" xmlns:a16="http://schemas.microsoft.com/office/drawing/2014/main" id="{DE29C5A0-8AA4-A941-B0E2-4862E06B1737}"/>
              </a:ext>
            </a:extLst>
          </p:cNvPr>
          <p:cNvSpPr/>
          <p:nvPr/>
        </p:nvSpPr>
        <p:spPr>
          <a:xfrm>
            <a:off x="5651247" y="1407873"/>
            <a:ext cx="2080085" cy="88288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1" name="Rectángulo redondeado 20">
            <a:extLst>
              <a:ext uri="{FF2B5EF4-FFF2-40B4-BE49-F238E27FC236}">
                <a16:creationId xmlns="" xmlns:a16="http://schemas.microsoft.com/office/drawing/2014/main" id="{191C9B79-CF95-BF42-9A2D-AFEA5A3688F3}"/>
              </a:ext>
            </a:extLst>
          </p:cNvPr>
          <p:cNvSpPr/>
          <p:nvPr/>
        </p:nvSpPr>
        <p:spPr>
          <a:xfrm>
            <a:off x="8380013" y="1407873"/>
            <a:ext cx="2080085" cy="116437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graphicFrame>
        <p:nvGraphicFramePr>
          <p:cNvPr id="13" name="12 Diagrama"/>
          <p:cNvGraphicFramePr/>
          <p:nvPr>
            <p:extLst>
              <p:ext uri="{D42A27DB-BD31-4B8C-83A1-F6EECF244321}">
                <p14:modId xmlns:p14="http://schemas.microsoft.com/office/powerpoint/2010/main" val="1533629449"/>
              </p:ext>
            </p:extLst>
          </p:nvPr>
        </p:nvGraphicFramePr>
        <p:xfrm>
          <a:off x="8291384" y="2885170"/>
          <a:ext cx="2261285" cy="2758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9 Diagrama"/>
          <p:cNvGraphicFramePr/>
          <p:nvPr>
            <p:extLst>
              <p:ext uri="{D42A27DB-BD31-4B8C-83A1-F6EECF244321}">
                <p14:modId xmlns:p14="http://schemas.microsoft.com/office/powerpoint/2010/main" val="2501893469"/>
              </p:ext>
            </p:extLst>
          </p:nvPr>
        </p:nvGraphicFramePr>
        <p:xfrm>
          <a:off x="2963839" y="2860498"/>
          <a:ext cx="2250711" cy="2980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4" name="CuadroTexto 33">
            <a:extLst>
              <a:ext uri="{FF2B5EF4-FFF2-40B4-BE49-F238E27FC236}">
                <a16:creationId xmlns="" xmlns:a16="http://schemas.microsoft.com/office/drawing/2014/main" id="{71BDA1A9-C9F9-4947-92FB-2661E8EC15B9}"/>
              </a:ext>
            </a:extLst>
          </p:cNvPr>
          <p:cNvSpPr txBox="1"/>
          <p:nvPr/>
        </p:nvSpPr>
        <p:spPr>
          <a:xfrm>
            <a:off x="143972" y="2613392"/>
            <a:ext cx="1741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600" b="1">
                <a:solidFill>
                  <a:schemeClr val="bg1"/>
                </a:solidFill>
              </a:rPr>
              <a:t>TÍTULO UNO</a:t>
            </a:r>
          </a:p>
          <a:p>
            <a:pPr algn="ctr"/>
            <a:r>
              <a:rPr lang="es-BO" sz="1200">
                <a:solidFill>
                  <a:schemeClr val="bg1"/>
                </a:solidFill>
              </a:rPr>
              <a:t>Xxxxxxaarfv acobfo </a:t>
            </a:r>
          </a:p>
          <a:p>
            <a:pPr algn="ctr"/>
            <a:r>
              <a:rPr lang="es-BO" sz="1200">
                <a:solidFill>
                  <a:schemeClr val="bg1"/>
                </a:solidFill>
              </a:rPr>
              <a:t>uafyg oayfgaoier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="" xmlns:a16="http://schemas.microsoft.com/office/drawing/2014/main" id="{CA8E3DF7-EE6B-5F45-BDC0-4362AE61BADC}"/>
              </a:ext>
            </a:extLst>
          </p:cNvPr>
          <p:cNvSpPr txBox="1"/>
          <p:nvPr/>
        </p:nvSpPr>
        <p:spPr>
          <a:xfrm>
            <a:off x="5862159" y="1570317"/>
            <a:ext cx="17410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400">
                <a:solidFill>
                  <a:schemeClr val="bg1"/>
                </a:solidFill>
              </a:rPr>
              <a:t>TALLERES DE CAPACITACIÓN Y PREVENCIÓN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="" xmlns:a16="http://schemas.microsoft.com/office/drawing/2014/main" id="{B2090A65-A7C7-8C4A-ABE0-F730E8E41ED8}"/>
              </a:ext>
            </a:extLst>
          </p:cNvPr>
          <p:cNvSpPr txBox="1"/>
          <p:nvPr/>
        </p:nvSpPr>
        <p:spPr>
          <a:xfrm>
            <a:off x="8659073" y="1618143"/>
            <a:ext cx="15867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400">
                <a:solidFill>
                  <a:schemeClr val="bg1"/>
                </a:solidFill>
              </a:rPr>
              <a:t>AUDIENCIA DE RENDICIÓN PÚBLICA DE CUENTAS</a:t>
            </a:r>
          </a:p>
        </p:txBody>
      </p:sp>
      <p:grpSp>
        <p:nvGrpSpPr>
          <p:cNvPr id="52" name="Grupo 51">
            <a:extLst>
              <a:ext uri="{FF2B5EF4-FFF2-40B4-BE49-F238E27FC236}">
                <a16:creationId xmlns="" xmlns:a16="http://schemas.microsoft.com/office/drawing/2014/main" id="{09813BC2-5566-A242-AD59-06A357206FF2}"/>
              </a:ext>
            </a:extLst>
          </p:cNvPr>
          <p:cNvGrpSpPr/>
          <p:nvPr/>
        </p:nvGrpSpPr>
        <p:grpSpPr>
          <a:xfrm>
            <a:off x="10338929" y="296979"/>
            <a:ext cx="1643895" cy="572065"/>
            <a:chOff x="10338929" y="296979"/>
            <a:chExt cx="1643895" cy="572065"/>
          </a:xfrm>
        </p:grpSpPr>
        <p:sp>
          <p:nvSpPr>
            <p:cNvPr id="53" name="CuadroTexto 52">
              <a:extLst>
                <a:ext uri="{FF2B5EF4-FFF2-40B4-BE49-F238E27FC236}">
                  <a16:creationId xmlns="" xmlns:a16="http://schemas.microsoft.com/office/drawing/2014/main" id="{9871E2E5-CCAA-FA49-BDC2-35E726CEDD86}"/>
                </a:ext>
              </a:extLst>
            </p:cNvPr>
            <p:cNvSpPr txBox="1"/>
            <p:nvPr/>
          </p:nvSpPr>
          <p:spPr>
            <a:xfrm>
              <a:off x="10915650" y="429322"/>
              <a:ext cx="106717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de Cuentas </a:t>
              </a:r>
            </a:p>
          </p:txBody>
        </p:sp>
        <p:sp>
          <p:nvSpPr>
            <p:cNvPr id="54" name="CuadroTexto 53">
              <a:extLst>
                <a:ext uri="{FF2B5EF4-FFF2-40B4-BE49-F238E27FC236}">
                  <a16:creationId xmlns="" xmlns:a16="http://schemas.microsoft.com/office/drawing/2014/main" id="{2E2EC2F8-9EDA-FC4D-AB6C-B6EDE3DFCD9A}"/>
                </a:ext>
              </a:extLst>
            </p:cNvPr>
            <p:cNvSpPr txBox="1"/>
            <p:nvPr/>
          </p:nvSpPr>
          <p:spPr>
            <a:xfrm>
              <a:off x="10956925" y="592045"/>
              <a:ext cx="1025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200">
                  <a:solidFill>
                    <a:schemeClr val="accent1">
                      <a:lumMod val="50000"/>
                    </a:schemeClr>
                  </a:solidFill>
                </a:rPr>
                <a:t>Inicial 2025</a:t>
              </a:r>
            </a:p>
          </p:txBody>
        </p:sp>
        <p:sp>
          <p:nvSpPr>
            <p:cNvPr id="55" name="CuadroTexto 54">
              <a:extLst>
                <a:ext uri="{FF2B5EF4-FFF2-40B4-BE49-F238E27FC236}">
                  <a16:creationId xmlns="" xmlns:a16="http://schemas.microsoft.com/office/drawing/2014/main" id="{9FC4933B-9F10-704F-B743-266C19343F80}"/>
                </a:ext>
              </a:extLst>
            </p:cNvPr>
            <p:cNvSpPr txBox="1"/>
            <p:nvPr/>
          </p:nvSpPr>
          <p:spPr>
            <a:xfrm>
              <a:off x="10338929" y="296979"/>
              <a:ext cx="16438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BO" sz="1500" b="1">
                  <a:solidFill>
                    <a:schemeClr val="accent1">
                      <a:lumMod val="50000"/>
                    </a:schemeClr>
                  </a:solidFill>
                </a:rPr>
                <a:t>Rendición Pública</a:t>
              </a:r>
            </a:p>
          </p:txBody>
        </p:sp>
      </p:grpSp>
      <p:sp>
        <p:nvSpPr>
          <p:cNvPr id="3" name="2 Rectángulo"/>
          <p:cNvSpPr/>
          <p:nvPr/>
        </p:nvSpPr>
        <p:spPr>
          <a:xfrm>
            <a:off x="143972" y="3088690"/>
            <a:ext cx="1529505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9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PDES (Meta) 5.1 </a:t>
            </a:r>
          </a:p>
          <a:p>
            <a:r>
              <a:rPr lang="es-BO" sz="800">
                <a:solidFill>
                  <a:schemeClr val="bg1"/>
                </a:solidFill>
              </a:rPr>
              <a:t>Garantizar el ejercicio del derecho a una educación integral, intercultural y plurilingüe con calidad y sin discriminación de raza, origen, género, creencia y discapacidad, en todo el Sistema Educativo Plurinacional.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43972" y="1875258"/>
            <a:ext cx="14144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800">
                <a:solidFill>
                  <a:schemeClr val="bg1"/>
                </a:solidFill>
              </a:rPr>
              <a:t>Garantizar una educación inclusiva, equitativa y de calidad y promover oportunidades de aprendizaje durante toda la vida para todos</a:t>
            </a:r>
          </a:p>
        </p:txBody>
      </p:sp>
      <p:grpSp>
        <p:nvGrpSpPr>
          <p:cNvPr id="48" name="47 Grupo"/>
          <p:cNvGrpSpPr/>
          <p:nvPr/>
        </p:nvGrpSpPr>
        <p:grpSpPr>
          <a:xfrm>
            <a:off x="5644218" y="2600281"/>
            <a:ext cx="2176956" cy="569774"/>
            <a:chOff x="0" y="113454"/>
            <a:chExt cx="2176956" cy="569774"/>
          </a:xfrm>
        </p:grpSpPr>
        <p:sp>
          <p:nvSpPr>
            <p:cNvPr id="65" name="64 Rectángulo redondeado"/>
            <p:cNvSpPr/>
            <p:nvPr/>
          </p:nvSpPr>
          <p:spPr>
            <a:xfrm>
              <a:off x="0" y="113454"/>
              <a:ext cx="2176956" cy="569774"/>
            </a:xfrm>
            <a:prstGeom prst="roundRect">
              <a:avLst/>
            </a:prstGeom>
            <a:blipFill rotWithShape="0">
              <a:blip r:embed="rId12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65 Rectángulo"/>
            <p:cNvSpPr/>
            <p:nvPr/>
          </p:nvSpPr>
          <p:spPr>
            <a:xfrm>
              <a:off x="27814" y="141268"/>
              <a:ext cx="2121328" cy="5141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BO" sz="1200" b="0" kern="1200">
                  <a:solidFill>
                    <a:schemeClr val="tx1"/>
                  </a:solidFill>
                </a:rPr>
                <a:t>LEY 341 DE PARTICIPACIÓN Y CONTROL SOCIAL. </a:t>
              </a:r>
            </a:p>
          </p:txBody>
        </p:sp>
      </p:grpSp>
      <p:grpSp>
        <p:nvGrpSpPr>
          <p:cNvPr id="56" name="55 Grupo"/>
          <p:cNvGrpSpPr/>
          <p:nvPr/>
        </p:nvGrpSpPr>
        <p:grpSpPr>
          <a:xfrm>
            <a:off x="5616404" y="3227952"/>
            <a:ext cx="2176956" cy="569643"/>
            <a:chOff x="0" y="765890"/>
            <a:chExt cx="2176956" cy="569643"/>
          </a:xfrm>
        </p:grpSpPr>
        <p:sp>
          <p:nvSpPr>
            <p:cNvPr id="63" name="62 Rectángulo redondeado"/>
            <p:cNvSpPr/>
            <p:nvPr/>
          </p:nvSpPr>
          <p:spPr>
            <a:xfrm>
              <a:off x="0" y="765890"/>
              <a:ext cx="2176956" cy="569643"/>
            </a:xfrm>
            <a:prstGeom prst="roundRect">
              <a:avLst/>
            </a:prstGeom>
            <a:blipFill rotWithShape="0">
              <a:blip r:embed="rId12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63 Rectángulo"/>
            <p:cNvSpPr/>
            <p:nvPr/>
          </p:nvSpPr>
          <p:spPr>
            <a:xfrm>
              <a:off x="27808" y="793698"/>
              <a:ext cx="2121340" cy="5140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BO" sz="1200" kern="1200">
                  <a:solidFill>
                    <a:schemeClr val="tx1"/>
                  </a:solidFill>
                </a:rPr>
                <a:t>ÉTICA PÚBLICA.</a:t>
              </a:r>
            </a:p>
          </p:txBody>
        </p:sp>
      </p:grpSp>
      <p:grpSp>
        <p:nvGrpSpPr>
          <p:cNvPr id="57" name="56 Grupo"/>
          <p:cNvGrpSpPr/>
          <p:nvPr/>
        </p:nvGrpSpPr>
        <p:grpSpPr>
          <a:xfrm>
            <a:off x="5644218" y="3833465"/>
            <a:ext cx="2176956" cy="569643"/>
            <a:chOff x="0" y="1411369"/>
            <a:chExt cx="2176956" cy="569643"/>
          </a:xfrm>
        </p:grpSpPr>
        <p:sp>
          <p:nvSpPr>
            <p:cNvPr id="61" name="60 Rectángulo redondeado"/>
            <p:cNvSpPr/>
            <p:nvPr/>
          </p:nvSpPr>
          <p:spPr>
            <a:xfrm>
              <a:off x="0" y="1411369"/>
              <a:ext cx="2176956" cy="569643"/>
            </a:xfrm>
            <a:prstGeom prst="roundRect">
              <a:avLst/>
            </a:prstGeom>
            <a:blipFill rotWithShape="0">
              <a:blip r:embed="rId12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2" name="61 Rectángulo"/>
            <p:cNvSpPr/>
            <p:nvPr/>
          </p:nvSpPr>
          <p:spPr>
            <a:xfrm>
              <a:off x="27808" y="1439177"/>
              <a:ext cx="2121340" cy="5140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BO" sz="1200" kern="1200">
                  <a:solidFill>
                    <a:schemeClr val="tx1"/>
                  </a:solidFill>
                </a:rPr>
                <a:t>TRANSPARENCIA Y LUCHA CONTRA LA CORRUPCIÓN.</a:t>
              </a:r>
            </a:p>
          </p:txBody>
        </p:sp>
      </p:grpSp>
      <p:grpSp>
        <p:nvGrpSpPr>
          <p:cNvPr id="58" name="57 Grupo"/>
          <p:cNvGrpSpPr/>
          <p:nvPr/>
        </p:nvGrpSpPr>
        <p:grpSpPr>
          <a:xfrm>
            <a:off x="5616404" y="4470188"/>
            <a:ext cx="2204770" cy="1216491"/>
            <a:chOff x="69934" y="2105581"/>
            <a:chExt cx="2035780" cy="1216491"/>
          </a:xfrm>
        </p:grpSpPr>
        <p:sp>
          <p:nvSpPr>
            <p:cNvPr id="59" name="58 Rectángulo redondeado"/>
            <p:cNvSpPr/>
            <p:nvPr/>
          </p:nvSpPr>
          <p:spPr>
            <a:xfrm>
              <a:off x="69934" y="2105581"/>
              <a:ext cx="2035780" cy="1216491"/>
            </a:xfrm>
            <a:prstGeom prst="roundRect">
              <a:avLst/>
            </a:prstGeom>
            <a:blipFill rotWithShape="0">
              <a:blip r:embed="rId12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0" name="59 Rectángulo"/>
            <p:cNvSpPr/>
            <p:nvPr/>
          </p:nvSpPr>
          <p:spPr>
            <a:xfrm>
              <a:off x="129318" y="2164965"/>
              <a:ext cx="1917012" cy="10977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BO" sz="1200" kern="1200">
                  <a:solidFill>
                    <a:schemeClr val="tx1"/>
                  </a:solidFill>
                </a:rPr>
                <a:t>MARCO NORMATIVO Y PROTOCOLOS DE LUCHA CONTRA LA VIOLENCIA FÍSICA, PSICOLÓGICA Y SEXUAL EN EL SISTEMA EDUCATIVO.</a:t>
              </a:r>
            </a:p>
          </p:txBody>
        </p:sp>
      </p:grpSp>
      <p:sp>
        <p:nvSpPr>
          <p:cNvPr id="38" name="Rectángulo redondeado 37">
            <a:extLst>
              <a:ext uri="{FF2B5EF4-FFF2-40B4-BE49-F238E27FC236}">
                <a16:creationId xmlns="" xmlns:a16="http://schemas.microsoft.com/office/drawing/2014/main" id="{AF1E2B4A-68A5-0348-B5DD-19285D3FBBDC}"/>
              </a:ext>
            </a:extLst>
          </p:cNvPr>
          <p:cNvSpPr/>
          <p:nvPr/>
        </p:nvSpPr>
        <p:spPr>
          <a:xfrm>
            <a:off x="8298675" y="5351052"/>
            <a:ext cx="2242760" cy="58951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1" name="CuadroTexto 40">
            <a:extLst>
              <a:ext uri="{FF2B5EF4-FFF2-40B4-BE49-F238E27FC236}">
                <a16:creationId xmlns="" xmlns:a16="http://schemas.microsoft.com/office/drawing/2014/main" id="{51389857-0D01-464F-B47D-C5D85B546AA3}"/>
              </a:ext>
            </a:extLst>
          </p:cNvPr>
          <p:cNvSpPr txBox="1"/>
          <p:nvPr/>
        </p:nvSpPr>
        <p:spPr>
          <a:xfrm>
            <a:off x="8408207" y="5445752"/>
            <a:ext cx="19615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13.488 bs.</a:t>
            </a:r>
          </a:p>
          <a:p>
            <a:pPr algn="ctr"/>
            <a:r>
              <a:rPr lang="es-BO" sz="11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PRESUPUESTO</a:t>
            </a:r>
            <a:endParaRPr lang="es-BO" sz="11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3" name="Grupo 43"/>
          <p:cNvGrpSpPr/>
          <p:nvPr/>
        </p:nvGrpSpPr>
        <p:grpSpPr>
          <a:xfrm>
            <a:off x="-9715" y="1688653"/>
            <a:ext cx="2132857" cy="4713018"/>
            <a:chOff x="37406" y="2102073"/>
            <a:chExt cx="1893692" cy="4213397"/>
          </a:xfrm>
        </p:grpSpPr>
        <p:grpSp>
          <p:nvGrpSpPr>
            <p:cNvPr id="44" name="Grupo 44"/>
            <p:cNvGrpSpPr/>
            <p:nvPr/>
          </p:nvGrpSpPr>
          <p:grpSpPr>
            <a:xfrm>
              <a:off x="37406" y="2102073"/>
              <a:ext cx="1893692" cy="4213397"/>
              <a:chOff x="37406" y="2102073"/>
              <a:chExt cx="1893692" cy="4213397"/>
            </a:xfrm>
          </p:grpSpPr>
          <p:grpSp>
            <p:nvGrpSpPr>
              <p:cNvPr id="46" name="Grupo 46">
                <a:extLst>
                  <a:ext uri="{FF2B5EF4-FFF2-40B4-BE49-F238E27FC236}">
                    <a16:creationId xmlns="" xmlns:a16="http://schemas.microsoft.com/office/drawing/2014/main" id="{12E8700D-8946-7341-8CDE-CC0D057116C7}"/>
                  </a:ext>
                </a:extLst>
              </p:cNvPr>
              <p:cNvGrpSpPr/>
              <p:nvPr/>
            </p:nvGrpSpPr>
            <p:grpSpPr>
              <a:xfrm>
                <a:off x="37406" y="2102073"/>
                <a:ext cx="1893692" cy="4213397"/>
                <a:chOff x="-17696" y="2134309"/>
                <a:chExt cx="1893692" cy="4213397"/>
              </a:xfrm>
            </p:grpSpPr>
            <p:sp>
              <p:nvSpPr>
                <p:cNvPr id="49" name="Forma libre 48">
                  <a:extLst>
                    <a:ext uri="{FF2B5EF4-FFF2-40B4-BE49-F238E27FC236}">
                      <a16:creationId xmlns="" xmlns:a16="http://schemas.microsoft.com/office/drawing/2014/main" id="{CC8B1D29-B510-4547-8A4D-F3D658C0A05A}"/>
                    </a:ext>
                  </a:extLst>
                </p:cNvPr>
                <p:cNvSpPr/>
                <p:nvPr/>
              </p:nvSpPr>
              <p:spPr>
                <a:xfrm>
                  <a:off x="-17696" y="2134309"/>
                  <a:ext cx="1893692" cy="4213397"/>
                </a:xfrm>
                <a:custGeom>
                  <a:avLst/>
                  <a:gdLst>
                    <a:gd name="connsiteX0" fmla="*/ 0 w 2076447"/>
                    <a:gd name="connsiteY0" fmla="*/ 0 h 4213397"/>
                    <a:gd name="connsiteX1" fmla="*/ 496704 w 2076447"/>
                    <a:gd name="connsiteY1" fmla="*/ 0 h 4213397"/>
                    <a:gd name="connsiteX2" fmla="*/ 956301 w 2076447"/>
                    <a:gd name="connsiteY2" fmla="*/ 0 h 4213397"/>
                    <a:gd name="connsiteX3" fmla="*/ 1760491 w 2076447"/>
                    <a:gd name="connsiteY3" fmla="*/ 0 h 4213397"/>
                    <a:gd name="connsiteX4" fmla="*/ 2076447 w 2076447"/>
                    <a:gd name="connsiteY4" fmla="*/ 315956 h 4213397"/>
                    <a:gd name="connsiteX5" fmla="*/ 2076447 w 2076447"/>
                    <a:gd name="connsiteY5" fmla="*/ 3897040 h 4213397"/>
                    <a:gd name="connsiteX6" fmla="*/ 1760491 w 2076447"/>
                    <a:gd name="connsiteY6" fmla="*/ 4212996 h 4213397"/>
                    <a:gd name="connsiteX7" fmla="*/ 956301 w 2076447"/>
                    <a:gd name="connsiteY7" fmla="*/ 4212996 h 4213397"/>
                    <a:gd name="connsiteX8" fmla="*/ 956301 w 2076447"/>
                    <a:gd name="connsiteY8" fmla="*/ 4213397 h 4213397"/>
                    <a:gd name="connsiteX9" fmla="*/ 0 w 2076447"/>
                    <a:gd name="connsiteY9" fmla="*/ 4213397 h 4213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76447" h="4213397">
                      <a:moveTo>
                        <a:pt x="0" y="0"/>
                      </a:moveTo>
                      <a:lnTo>
                        <a:pt x="496704" y="0"/>
                      </a:lnTo>
                      <a:lnTo>
                        <a:pt x="956301" y="0"/>
                      </a:lnTo>
                      <a:lnTo>
                        <a:pt x="1760491" y="0"/>
                      </a:lnTo>
                      <a:cubicBezTo>
                        <a:pt x="1934989" y="0"/>
                        <a:pt x="2076447" y="141458"/>
                        <a:pt x="2076447" y="315956"/>
                      </a:cubicBezTo>
                      <a:lnTo>
                        <a:pt x="2076447" y="3897040"/>
                      </a:lnTo>
                      <a:cubicBezTo>
                        <a:pt x="2076447" y="4071538"/>
                        <a:pt x="1934989" y="4212996"/>
                        <a:pt x="1760491" y="4212996"/>
                      </a:cubicBezTo>
                      <a:lnTo>
                        <a:pt x="956301" y="4212996"/>
                      </a:lnTo>
                      <a:lnTo>
                        <a:pt x="956301" y="4213397"/>
                      </a:lnTo>
                      <a:lnTo>
                        <a:pt x="0" y="42133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s-BO"/>
                </a:p>
              </p:txBody>
            </p:sp>
            <p:sp>
              <p:nvSpPr>
                <p:cNvPr id="50" name="CuadroTexto 55">
                  <a:extLst>
                    <a:ext uri="{FF2B5EF4-FFF2-40B4-BE49-F238E27FC236}">
                      <a16:creationId xmlns="" xmlns:a16="http://schemas.microsoft.com/office/drawing/2014/main" id="{5CB28B8D-95F8-CC44-8002-7A3E88F32FF6}"/>
                    </a:ext>
                  </a:extLst>
                </p:cNvPr>
                <p:cNvSpPr txBox="1"/>
                <p:nvPr/>
              </p:nvSpPr>
              <p:spPr>
                <a:xfrm>
                  <a:off x="103514" y="2372241"/>
                  <a:ext cx="1529505" cy="6391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ODS 4.</a:t>
                  </a:r>
                </a:p>
                <a:p>
                  <a:r>
                    <a:rPr lang="es-ES" sz="700" b="1" dirty="0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Garantizar una educación inclusiva, equitativa y de calidad y promover oportunidades de aprendizaje durante toda la vida para todos</a:t>
                  </a:r>
                  <a:endParaRPr lang="es-ES" sz="500" dirty="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51" name="Conector recto 56">
                  <a:extLst>
                    <a:ext uri="{FF2B5EF4-FFF2-40B4-BE49-F238E27FC236}">
                      <a16:creationId xmlns="" xmlns:a16="http://schemas.microsoft.com/office/drawing/2014/main" id="{E7968DE0-D6E6-194B-8CAC-A86DD374C3C5}"/>
                    </a:ext>
                  </a:extLst>
                </p:cNvPr>
                <p:cNvCxnSpPr/>
                <p:nvPr/>
              </p:nvCxnSpPr>
              <p:spPr>
                <a:xfrm>
                  <a:off x="143972" y="2279861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Conector recto 57">
                  <a:extLst>
                    <a:ext uri="{FF2B5EF4-FFF2-40B4-BE49-F238E27FC236}">
                      <a16:creationId xmlns="" xmlns:a16="http://schemas.microsoft.com/office/drawing/2014/main" id="{C70667EC-C799-3543-8D4D-9A610D111B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3110212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" name="CuadroTexto 62">
                  <a:extLst>
                    <a:ext uri="{FF2B5EF4-FFF2-40B4-BE49-F238E27FC236}">
                      <a16:creationId xmlns="" xmlns:a16="http://schemas.microsoft.com/office/drawing/2014/main" id="{FFA25DAC-39D8-5540-BD1C-374AD25CB59E}"/>
                    </a:ext>
                  </a:extLst>
                </p:cNvPr>
                <p:cNvSpPr txBox="1"/>
                <p:nvPr/>
              </p:nvSpPr>
              <p:spPr>
                <a:xfrm>
                  <a:off x="103514" y="3180282"/>
                  <a:ext cx="1529505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Meta PDES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 Garantizar el ejercicio del derecho a una educación integral, intercultural y plurilingüe con calidad y sin discriminación de raza, origen, género, creencia y discapacidad, en todo el Sistema Educativo Plurinacional.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69" name="Conector recto 63">
                  <a:extLst>
                    <a:ext uri="{FF2B5EF4-FFF2-40B4-BE49-F238E27FC236}">
                      <a16:creationId xmlns="" xmlns:a16="http://schemas.microsoft.com/office/drawing/2014/main" id="{6485FCEB-CC8A-D14E-8B1C-A780641EC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972" y="4258078"/>
                  <a:ext cx="799862" cy="0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CuadroTexto 77">
                  <a:extLst>
                    <a:ext uri="{FF2B5EF4-FFF2-40B4-BE49-F238E27FC236}">
                      <a16:creationId xmlns="" xmlns:a16="http://schemas.microsoft.com/office/drawing/2014/main" id="{FF5901DE-54AF-7346-BCA3-B99B6057E80A}"/>
                    </a:ext>
                  </a:extLst>
                </p:cNvPr>
                <p:cNvSpPr txBox="1"/>
                <p:nvPr/>
              </p:nvSpPr>
              <p:spPr>
                <a:xfrm>
                  <a:off x="109143" y="4356140"/>
                  <a:ext cx="1529505" cy="9187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Resultado PSDI-SE</a:t>
                  </a:r>
                </a:p>
                <a:p>
                  <a:r>
                    <a:rPr lang="es-ES" sz="700" b="1">
                      <a:ln w="0"/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5.1.3 Se han implementado las condiciones materiales y de gestión pedagógica e institucional, promoviendo la formación integral y holística que fortalece y evalúa de manera independiente la calidad educativa.</a:t>
                  </a:r>
                  <a:endParaRPr lang="es-ES" sz="500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71" name="Conector recto 79">
                  <a:extLst>
                    <a:ext uri="{FF2B5EF4-FFF2-40B4-BE49-F238E27FC236}">
                      <a16:creationId xmlns="" xmlns:a16="http://schemas.microsoft.com/office/drawing/2014/main" id="{5B7F39E7-672F-E14D-BA82-37CF9F6C4D46}"/>
                    </a:ext>
                  </a:extLst>
                </p:cNvPr>
                <p:cNvCxnSpPr/>
                <p:nvPr/>
              </p:nvCxnSpPr>
              <p:spPr>
                <a:xfrm>
                  <a:off x="143972" y="6113417"/>
                  <a:ext cx="1505575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" name="CuadroTexto 47">
                <a:extLst>
                  <a:ext uri="{FF2B5EF4-FFF2-40B4-BE49-F238E27FC236}">
                    <a16:creationId xmlns="" xmlns:a16="http://schemas.microsoft.com/office/drawing/2014/main" id="{FF5901DE-54AF-7346-BCA3-B99B6057E80A}"/>
                  </a:ext>
                </a:extLst>
              </p:cNvPr>
              <p:cNvSpPr txBox="1"/>
              <p:nvPr/>
            </p:nvSpPr>
            <p:spPr>
              <a:xfrm>
                <a:off x="134213" y="5468204"/>
                <a:ext cx="1529505" cy="423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Acción Estratégica PEI</a:t>
                </a:r>
              </a:p>
              <a:p>
                <a:r>
                  <a:rPr lang="es-ES" sz="700" b="1">
                    <a:ln w="0"/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5.1.3 AS2.1 Mejorar la gestión pedagógica e institucional de la DDE - Beni.</a:t>
                </a:r>
                <a:endParaRPr lang="es-ES" sz="500">
                  <a:ln w="0"/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45" name="Conector recto 45">
              <a:extLst>
                <a:ext uri="{FF2B5EF4-FFF2-40B4-BE49-F238E27FC236}">
                  <a16:creationId xmlns="" xmlns:a16="http://schemas.microsoft.com/office/drawing/2014/main" id="{C70667EC-C799-3543-8D4D-9A610D111B26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3" y="5328774"/>
              <a:ext cx="79986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Rectángulo"/>
          <p:cNvSpPr/>
          <p:nvPr/>
        </p:nvSpPr>
        <p:spPr>
          <a:xfrm>
            <a:off x="4413954" y="870345"/>
            <a:ext cx="367575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s-ES" sz="2200" b="1">
                <a:solidFill>
                  <a:schemeClr val="accent1">
                    <a:lumMod val="50000"/>
                  </a:schemeClr>
                </a:solidFill>
              </a:rPr>
              <a:t>RESULTADOS PROGRAMADOS</a:t>
            </a:r>
            <a:endParaRPr lang="es-ES" sz="2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8595051" y="4936679"/>
            <a:ext cx="15878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s-ES" sz="1200" b="1"/>
              <a:t>2 AUDIENCIAS DE RPC</a:t>
            </a:r>
            <a:endParaRPr lang="es-ES" sz="1200"/>
          </a:p>
        </p:txBody>
      </p:sp>
      <p:sp>
        <p:nvSpPr>
          <p:cNvPr id="72" name="Rectángulo redondeado 37">
            <a:extLst>
              <a:ext uri="{FF2B5EF4-FFF2-40B4-BE49-F238E27FC236}">
                <a16:creationId xmlns="" xmlns:a16="http://schemas.microsoft.com/office/drawing/2014/main" id="{AF1E2B4A-68A5-0348-B5DD-19285D3FBBDC}"/>
              </a:ext>
            </a:extLst>
          </p:cNvPr>
          <p:cNvSpPr/>
          <p:nvPr/>
        </p:nvSpPr>
        <p:spPr>
          <a:xfrm>
            <a:off x="5588413" y="5951296"/>
            <a:ext cx="2242760" cy="450375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380 PERSONAS CAPACITADAS</a:t>
            </a:r>
            <a:endParaRPr lang="es-BO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44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104263" y="5090615"/>
            <a:ext cx="5500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/>
              <a:t>Muchas  gracias …</a:t>
            </a:r>
          </a:p>
        </p:txBody>
      </p:sp>
    </p:spTree>
    <p:extLst>
      <p:ext uri="{BB962C8B-B14F-4D97-AF65-F5344CB8AC3E}">
        <p14:creationId xmlns:p14="http://schemas.microsoft.com/office/powerpoint/2010/main" val="26654756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2721</TotalTime>
  <Words>6775</Words>
  <Application>Microsoft Office PowerPoint</Application>
  <PresentationFormat>Personalizado</PresentationFormat>
  <Paragraphs>897</Paragraphs>
  <Slides>43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43</vt:i4>
      </vt:variant>
    </vt:vector>
  </HeadingPairs>
  <TitlesOfParts>
    <vt:vector size="45" baseType="lpstr"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USUARIO</cp:lastModifiedBy>
  <cp:revision>342</cp:revision>
  <dcterms:created xsi:type="dcterms:W3CDTF">2025-01-03T20:32:49Z</dcterms:created>
  <dcterms:modified xsi:type="dcterms:W3CDTF">2025-04-30T14:51:10Z</dcterms:modified>
</cp:coreProperties>
</file>